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3"/>
  </p:notesMasterIdLst>
  <p:sldIdLst>
    <p:sldId id="257" r:id="rId2"/>
    <p:sldId id="258" r:id="rId3"/>
    <p:sldId id="259"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 id="351" r:id="rId95"/>
    <p:sldId id="352" r:id="rId96"/>
    <p:sldId id="353" r:id="rId97"/>
    <p:sldId id="354" r:id="rId98"/>
    <p:sldId id="355" r:id="rId99"/>
    <p:sldId id="356" r:id="rId100"/>
    <p:sldId id="357" r:id="rId101"/>
    <p:sldId id="358" r:id="rId10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tableStyles" Target="tableStyle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F1C155-DB8E-434F-9D23-9DE94EB69042}" type="datetimeFigureOut">
              <a:rPr lang="es-CO" smtClean="0"/>
              <a:t>5/12/2018</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9A2416-169C-4D76-A647-5CF5F0A68B88}" type="slidenum">
              <a:rPr lang="es-CO" smtClean="0"/>
              <a:t>‹Nº›</a:t>
            </a:fld>
            <a:endParaRPr lang="es-CO"/>
          </a:p>
        </p:txBody>
      </p:sp>
    </p:spTree>
    <p:extLst>
      <p:ext uri="{BB962C8B-B14F-4D97-AF65-F5344CB8AC3E}">
        <p14:creationId xmlns:p14="http://schemas.microsoft.com/office/powerpoint/2010/main" val="118111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F0E950-A915-45B6-AE75-2FE69115E42D}" type="slidenum">
              <a:rPr kumimoji="0" lang="es-E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s-E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58828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577584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817716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982307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29415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439982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719349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926773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53666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38147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696580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1216927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solidFill>
                  <a:prstClr val="black">
                    <a:tint val="75000"/>
                  </a:prstClr>
                </a:solidFill>
              </a:rPr>
              <a:pPr/>
              <a:t>05/12/2018</a:t>
            </a:fld>
            <a:endParaRPr lang="es-ES" dirty="0">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solidFill>
                  <a:prstClr val="black">
                    <a:tint val="75000"/>
                  </a:prstClr>
                </a:solidFill>
              </a:rPr>
              <a:pPr/>
              <a:t>‹Nº›</a:t>
            </a:fld>
            <a:endParaRPr lang="es-ES" dirty="0">
              <a:solidFill>
                <a:prstClr val="black">
                  <a:tint val="75000"/>
                </a:prstClr>
              </a:solidFill>
            </a:endParaRPr>
          </a:p>
        </p:txBody>
      </p:sp>
    </p:spTree>
    <p:extLst>
      <p:ext uri="{BB962C8B-B14F-4D97-AF65-F5344CB8AC3E}">
        <p14:creationId xmlns:p14="http://schemas.microsoft.com/office/powerpoint/2010/main" val="23592116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images.google.com/imgres?imgurl=http://2.bp.blogspot.com/_c7_sIP23R7c/S88kg2UldoI/AAAAAAAAA74/l3HjoeP-gyQ/s1600/el+arca+del+pacto.jpg&amp;imgrefurl=http://revelacionfinal.blogspot.com/2010/04/la-ley-de-dios-part-ii.html&amp;usg=__azRWXafw84QhKyn2Ff5O3_webYQ=&amp;h=572&amp;w=550&amp;sz=79&amp;hl=es&amp;start=4&amp;zoom=1&amp;itbs=1&amp;tbnid=jmEcv2IfbOadJM:&amp;tbnh=134&amp;tbnw=129&amp;prev=/images?q=la+ley+dentro+del+arca&amp;hl=es&amp;tbs=isch:1"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images.google.com/imgres?imgurl=https://5wixya.blu.livefilestore.com/y1meeKK44drda3NToPJ72jJy2A4DrwXEbDEtvJjX7PXEBIDTwHT4lYt0UXOVgLQ1b57OFTYW6Gui8YCVtrWVBhH4vva6fKI9gIrpd46D0VP15KkDXoceku8JIJGycZkYTI8iWYyVoNDJfnnv51_p50vvw/431806758_cd48c78174_o.gif&amp;imgrefurl=http://princesanejath.spaces.live.com/?_c11_BlogPart_BlogPart=blogview&amp;_c=BlogPart&amp;partqs=cat=Muy%20personal&amp;usg=__deoMAzWUfOCgW6Fw9-u1JJmGheU=&amp;h=326&amp;w=434&amp;sz=30&amp;hl=es&amp;start=42&amp;zoom=1&amp;itbs=1&amp;tbnid=TK5ZWwllDNgRSM:&amp;tbnh=95&amp;tbnw=126&amp;prev=/images?q=en+su+ley+medito+de+d%C3%ACa+y+de+noche&amp;start=36&amp;hl=es&amp;sa=N&amp;ndsp=18&amp;tbs=isch: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images.google.com/imgres?imgurl=http://www.cccucuta.org.co/c.c.c/web/img_bajar/sello.bmp&amp;imgrefurl=http://www.cccucuta.org.co/c.c.c/web/camara/imagen.php&amp;usg=__fTBXGgZKEUGMb9xWD9hxFWSAmDs=&amp;h=1024&amp;w=1280&amp;sz=3841&amp;hl=es&amp;start=10&amp;zoom=1&amp;itbs=1&amp;tbnid=uSqJajERZ19nDM:&amp;tbnh=120&amp;tbnw=150&amp;prev=/images?q=sello&amp;hl=es&amp;tbs=isch:1" TargetMode="Externa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images.google.com/imgres?imgurl=http://www.medievalfactory.com/TEMPLARIOS/FOTOS/anillo/anillo.gif&amp;imgrefurl=http://angydecristo.spaces.live.com/blog/&amp;usg=___kRTLWIS3FYPFd_9D3dutycvqY0=&amp;h=245&amp;w=291&amp;sz=51&amp;hl=es&amp;start=4&amp;zoom=1&amp;itbs=1&amp;tbnid=VG_mTRzsTRPi3M:&amp;tbnh=97&amp;tbnw=115&amp;prev=/images?q=sello+de+del+asuero&amp;hl=es&amp;tbs=isch:1"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google.com/imgres?imgurl=http://blazingfaith.files.wordpress.com/2010/01/ley-de-dios.jpg?w=300&amp;h=225&amp;imgrefurl=http://blazingfaith.org/page/3/&amp;usg=__xNJOzHudMTTSLGtu7zB_7OGRqrs=&amp;h=225&amp;w=300&amp;sz=20&amp;hl=es&amp;start=102&amp;zoom=1&amp;itbs=1&amp;tbnid=dcOtXKF-GQth6M:&amp;tbnh=87&amp;tbnw=116&amp;prev=/images?q=la+ley+de+Dios&amp;start=90&amp;hl=es&amp;sa=N&amp;ndsp=18&amp;tbs=isch: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ages.google.com/imgres?imgurl=http://www.biblia2000.com.ar/3mil/milenio/leysello.jpg&amp;imgrefurl=http://www.biblia2000.com.ar/3mil/milenio/Milen-06.htm&amp;usg=__Cq2wbJ71sUCXG9wlnEQRCZ2a8tg=&amp;h=169&amp;w=150&amp;sz=20&amp;hl=es&amp;start=8&amp;zoom=1&amp;itbs=1&amp;tbnid=m0psGgGOobpWZM:&amp;tbnh=99&amp;tbnw=88&amp;prev=/images?q=la+ley+es+el+sello+de+Dios&amp;hl=es&amp;tbs=isch: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images.google.com/imgres?imgurl=http://1.bp.blogspot.com/_6BcZlxTriwc/SxQd4bcF6fI/AAAAAAAAAB4/4-nY5l3qKWA/s1600/dolor.jpg&amp;imgrefurl=http://lacajitadebesos.blogspot.com/&amp;usg=__MOr6fwTT42Aenu8RMI6bVHC98i8=&amp;h=429&amp;w=500&amp;sz=15&amp;hl=es&amp;start=78&amp;zoom=1&amp;itbs=1&amp;tbnid=NigvTm0qugfPSM:&amp;tbnh=112&amp;tbnw=130&amp;prev=/images?q=el+que+se+averguenze+de+m%C3%AC&amp;start=72&amp;hl=es&amp;sa=N&amp;gl=co&amp;ndsp=18&amp;tbs=isch:1"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images.google.com/imgres?imgurl=http://www.mercaba.org/00INZA/TO/B/Jesus%20sinagoga.jpg&amp;imgrefurl=http://www.mercaba.org/00INZA/TO/B/04B.htm&amp;usg=__ZHlQmqlr5qd-WTOA8SnuE4gqkw0=&amp;h=468&amp;w=414&amp;sz=26&amp;hl=es&amp;start=2&amp;zoom=1&amp;itbs=1&amp;tbnid=QZtMgbUcNGSNYM:&amp;tbnh=128&amp;tbnw=113&amp;prev=/images?q=jes%C3%B9s+entr%C3%B2+en+la+sinagoga&amp;hl=es&amp;tbs=isch:1" TargetMode="Externa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hyperlink" Target="http://images.google.com/imgres?imgurl=http://2.bp.blogspot.com/_1VqGWHAmjJU/SL5Yzh-_i3I/AAAAAAAAJJk/4WGbEdCPZC0/s400/!cid_image005+suegra+de+pedro&amp;imgrefurl=http://mercedes-elseordelamisericordia.blogspot.com/2008/09/jess-cura-la-suegra-de-pedro.html&amp;usg=__D0MTiRd7KaDltZUBMKW1t9vP0tE=&amp;h=400&amp;w=337&amp;sz=39&amp;hl=es&amp;start=3&amp;zoom=1&amp;itbs=1&amp;tbnid=pdpMd8WGcyNeCM:&amp;tbnh=124&amp;tbnw=104&amp;prev=/images?q=jes%C3%B9s+sana+a+la+suegra+de+pedro&amp;hl=es&amp;tbs=isch:1"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images.google.com/imgres?imgurl=http://www.postimage.org/aV1Lci10.jpg&amp;imgrefurl=http://www.pesquemosjuntos.com.ar/foro/viewtopic.php?t=3169&amp;usg=__haVmKkWWJ0LKXnaNEm23VKM85Dk=&amp;h=303&amp;w=450&amp;sz=37&amp;hl=es&amp;start=20&amp;zoom=0&amp;itbs=1&amp;tbnid=CXbaKGrcbFjU2M:&amp;tbnh=86&amp;tbnw=127&amp;prev=/images?q=pablo+fabricaba+carpas&amp;start=18&amp;hl=es&amp;sa=N&amp;ndsp=18&amp;tbs=isch:1" TargetMode="Externa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hyperlink" Target="http://images.google.com/imgres?imgurl=http://bendicionescristianaspr.com/wp-content/uploads/2009/11/pablo-en-la-sinagoga.jpg&amp;imgrefurl=http://bendicionescristianaspr.com/?p=2332&amp;usg=__B6pUTIiqQCtDb5TaNSXHRMAQ4kM=&amp;h=600&amp;w=800&amp;sz=221&amp;hl=es&amp;start=7&amp;zoom=1&amp;itbs=1&amp;tbnid=Xb_J_YiyRlRbpM:&amp;tbnh=107&amp;tbnw=143&amp;prev=/images?q=pablo+predicaba+los+s%C3%A0bados&amp;hl=es&amp;tbs=isch:1"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images.google.com/imgres?imgurl=http://3.bp.blogspot.com/_qD8XEO9T2X4/SM_dkRisXRI/AAAAAAAAAK0/uJT6Iw1teeA/s400/GLORIOSO02.jpg&amp;imgrefurl=http://incarnationismysterium.blogspot.com/&amp;usg=__mPQfI2sRb4uei8P9kH8bs5BxekA=&amp;h=349&amp;w=277&amp;sz=14&amp;hl=es&amp;start=1&amp;zoom=1&amp;itbs=1&amp;tbnid=4TLdT1OpTy0h-M:&amp;tbnh=120&amp;tbnw=95&amp;prev=/images?q=jes%C3%B9s+asciende+a+los+cielos&amp;hl=es&amp;tbs=isch:1" TargetMode="Externa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hyperlink" Target="http://images.google.com/imgres?imgurl=http://www.comunidadadventista.com/img/la-segunda-venida-de-cristo.jpg&amp;imgrefurl=http://www.comunidadadventista.com/&amp;usg=__LT9tRnE7rsd58zDTzq-f5DLcbyg=&amp;h=362&amp;w=480&amp;sz=287&amp;hl=es&amp;start=1&amp;zoom=1&amp;itbs=1&amp;tbnid=S8BXjUpfPjNpIM:&amp;tbnh=97&amp;tbnw=129&amp;prev=/images?q=segunda+venida+de+jes%C3%B9s&amp;hl=es&amp;tbs=isch:1"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images.google.com/imgres?imgurl=http://4.bp.blogspot.com/_eWr1hjtX2BI/SCibJq6H5UI/AAAAAAAAAUo/euiraRfXkU0/s320/cincinato.jpg&amp;imgrefurl=http://ellaberintodelahistoria.blogspot.com/2008/05/roma.html&amp;usg=__hWu-PvsK7saQDfm1rzCp7anL5ok=&amp;h=237&amp;w=320&amp;sz=22&amp;hl=es&amp;start=60&amp;zoom=1&amp;itbs=1&amp;tbnid=7W4oC9H7S91eQM:&amp;tbnh=87&amp;tbnw=118&amp;prev=/images?q=es+menester+obedecer+a+Dios+antes+que+a+los+hombres&amp;start=54&amp;hl=es&amp;sa=N&amp;ndsp=18&amp;tbs=isch:1"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opensadorselvagem.org/images/stories/este_pais/espanha/paso_c.jpg" TargetMode="Externa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hyperlink" Target="http://images.google.com/imgres?imgurl=http://farm1.static.flickr.com/52/106648504_0098d9362f.jpg?v=0&amp;imgrefurl=http://101lugaresincreibles.com/2009/02/una-ciudad-dorada-en-la-india.html&amp;usg=__mEtnUvFs6kUHJJTUv0_VxsgIaw8=&amp;h=333&amp;w=500&amp;sz=136&amp;hl=es&amp;start=145&amp;zoom=1&amp;itbs=1&amp;tbnid=YdTV4-U9_5-vlM:&amp;tbnh=87&amp;tbnw=130&amp;prev=/images?q=Susa+capital+medo+persia&amp;start=144&amp;hl=es&amp;sa=N&amp;ndsp=18&amp;tbs=isch:1"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images.google.com/imgres?imgurl=http://m1.paperblog.com/i/0/8762/misterios-babilonia-nabucodonosor-ii-document-L-5.jpeg&amp;imgrefurl=http://es.paperblog.com/los-misterios-de-babilonia-nabucodonosor-ii-documental-online-8762/&amp;usg=__DCXaxagQjqAwnwT6g4VqkNA86FQ=&amp;h=272&amp;w=320&amp;sz=15&amp;hl=es&amp;start=2&amp;zoom=1&amp;itbs=1&amp;tbnid=9rVg9HeHKDjI_M:&amp;tbnh=100&amp;tbnw=118&amp;prev=/images?q=segunda+incurcion+de+nabucodonosor+a+israel&amp;hl=es&amp;tbs=isch:1" TargetMode="Externa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images.google.com/imgres?imgurl=http://www.keyway.ca/gif/susa.gif&amp;imgrefurl=http://cenlimiprovidencia.blogspot.com/2008_07_01_archive.html&amp;usg=__RzwfjAxT2C_FbP6cmjDUPum8Qs4=&amp;h=295&amp;w=497&amp;sz=14&amp;hl=es&amp;start=1&amp;zoom=1&amp;itbs=1&amp;tbnid=aJX0ykYzz8MUrM:&amp;tbnh=77&amp;tbnw=130&amp;prev=/images?q=susa+capital+de+percia&amp;hl=es&amp;tbs=isch:1"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images.google.com/imgres?imgurl=http://2.bp.blogspot.com/_42drhiu5nNU/SGZsD1-6LiI/AAAAAAAAGBQ/jcHGw8zDt9A/s400/Fabricant+de+seaux.jpg&amp;imgrefurl=http://safed-tzfat.blogspot.com/2008_06_28_archive.html&amp;usg=__SuWT6oi1AJ03b2EOb21q4mJ851s=&amp;h=400&amp;w=280&amp;sz=27&amp;hl=es&amp;start=24&amp;zoom=1&amp;itbs=1&amp;tbnid=m8twfiVZKKvnRM:&amp;tbnh=124&amp;tbnw=87&amp;prev=/images?q=Mardoqueo&amp;start=18&amp;hl=es&amp;sa=N&amp;ndsp=18&amp;tbs=isch:1"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images.google.com/imgres?imgurl=http://lh3.ggpht.com/_o9BLyKHDLd8/TAdkC2rAS-I/AAAAAAAAAfc/FzzRShMQCXY/FlavioJosefo_thumb1.jpg?imgmax=800&amp;imgrefurl=http://ateismoparacristianos.blogspot.com/2010/06/flavio-josefo-de-traidor-judio.html&amp;usg=__Afym7yYUmjPImdn7I7DZvwroT8s=&amp;h=368&amp;w=318&amp;sz=57&amp;hl=es&amp;start=7&amp;zoom=1&amp;itbs=1&amp;tbnid=yyNMvPLefJQI1M:&amp;tbnh=122&amp;tbnw=105&amp;prev=/images?q=historiador+josefo&amp;hl=es&amp;tbs=isch:1"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images.google.com/imgres?imgurl=http://www.adn.es/clipping/ADNIMA20071214_0899/4.jpg&amp;imgrefurl=http://www.adn.es/dinero/20071214/IMA-0899-IPC-interanual-octubre-elevo-subio&amp;usg=__uKc3LGA2-F00kHbU3-DqsRMX1wU=&amp;h=480&amp;w=640&amp;sz=66&amp;hl=es&amp;start=6&amp;zoom=1&amp;itbs=1&amp;tbnid=KfxRxshA2pVr7M:&amp;tbnh=103&amp;tbnw=137&amp;prev=/images?q=comerciante&amp;hl=es&amp;tbs=isch:1" TargetMode="Externa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hyperlink" Target="http://images.google.com/imgres?imgurl=http://4.bp.blogspot.com/_6NA4Sylmdfc/S0tOEdhtWnI/AAAAAAAAAdo/2u518AMa2ro/s400/ester.jpg&amp;imgrefurl=http://resplandoruniversal.blogspot.com/2010_01_01_archive.html&amp;usg=__ON4BHQSr2szrE-XV9qJhZCdwAxs=&amp;h=200&amp;w=300&amp;sz=16&amp;hl=es&amp;start=11&amp;zoom=1&amp;itbs=1&amp;tbnid=BTNlsKNjvZl_eM:&amp;tbnh=77&amp;tbnw=116&amp;prev=/images?q=Mardoqueo+a+la+puerta+del+palacio&amp;hl=es&amp;tbs=isch:1"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images.google.com/imgres?imgurl=http://foro.belenismo.net/forums/get-attachment.asp?action=view&amp;attachmentid=33361&amp;imgrefurl=http://foro.belenismo.net/forums/thread-view.asp?tid=4449&amp;start=151&amp;usg=__M9lM699h8a_i-q6JURIYoSX_Usg=&amp;h=336&amp;w=425&amp;sz=28&amp;hl=es&amp;start=3&amp;zoom=1&amp;itbs=1&amp;tbnid=YoPyY_nbWggyMM:&amp;tbnh=100&amp;tbnw=126&amp;prev=/images?q=Mardoqueo+a+la+puerta+del+palacio&amp;hl=es&amp;tbs=isch:1"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images.google.com/imgres?imgurl=http://foro.belenismo.net/forums/get-attachment.asp?action=view&amp;attachmentid=33361&amp;imgrefurl=http://foro.belenismo.net/forums/thread-view.asp?tid=4449&amp;start=151&amp;usg=__M9lM699h8a_i-q6JURIYoSX_Usg=&amp;h=336&amp;w=425&amp;sz=28&amp;hl=es&amp;start=3&amp;zoom=1&amp;itbs=1&amp;tbnid=YoPyY_nbWggyMM:&amp;tbnh=100&amp;tbnw=126&amp;prev=/images?q=Mardoqueo+a+la+puerta+del+palacio&amp;hl=es&amp;tbs=isch:1"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ages.google.com/imgres?imgurl=http://www.medievalfactory.com/TEMPLARIOS/FOTOS/anillo/anillo.gif&amp;imgrefurl=http://angydecristo.spaces.live.com/blog/cns!3676BD75BD249DF3!2505.entry&amp;usg=__5QtFsF2nXclYfKS3pN1Y_dBcpHQ=&amp;h=245&amp;w=291&amp;sz=51&amp;hl=es&amp;start=3&amp;zoom=1&amp;itbs=1&amp;tbnid=VG_mTRzsTRPi3M:&amp;tbnh=97&amp;tbnw=115&amp;prev=/images?q=el+anillo+del+rey+asuero&amp;hl=es&amp;tbs=isch:1"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images.google.com/imgres?imgurl=http://www.gestionfiduciaria.com.co/gestion/Portals/0/imagesgf/codigo-buen-gobierno.jpg&amp;imgrefurl=http://www.gestionfiduciaria.com.co/gestion/CON%C3%93ZCANOS/C%C3%93DIGODEBUENGOBIERNO.aspx&amp;usg=__hJD0qV4qygWWqZ6nllSj0zWIb_Y=&amp;h=280&amp;w=262&amp;sz=18&amp;hl=es&amp;start=4&amp;zoom=0&amp;itbs=1&amp;tbnid=6Us45TN4RISnUM:&amp;tbnh=114&amp;tbnw=107&amp;prev=/images?q=codigo+del+gobierno&amp;hl=es&amp;tbs=isch:1" TargetMode="Externa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8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images.google.com/imgres?imgurl=http://foro.belenismo.net/forums/get-attachment.asp?action=view&amp;attachmentid=33361&amp;imgrefurl=http://foro.belenismo.net/forums/thread-view.asp?tid=4449&amp;start=151&amp;usg=__M9lM699h8a_i-q6JURIYoSX_Usg=&amp;h=336&amp;w=425&amp;sz=28&amp;hl=es&amp;start=3&amp;zoom=1&amp;itbs=1&amp;tbnid=YoPyY_nbWggyMM:&amp;tbnh=100&amp;tbnw=126&amp;prev=/images?q=Mardoqueo+a+la+puerta+del+palacio&amp;hl=es&amp;tbs=isch:1" TargetMode="Externa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images.google.com/imgres?imgurl=http://4.bp.blogspot.com/_TZIVJF6RllE/SwWI3Jq019I/AAAAAAAADik/gWrfeKsZ0tM/s1600/escribanos.jpg&amp;imgrefurl=http://ignacioonline.blogspot.com/2009/11/escribanos-nuevas-obligaciones-con.html&amp;usg=__VIj9VElFkFns-KxV6xF5pu1JLQQ=&amp;h=248&amp;w=202&amp;sz=13&amp;hl=es&amp;start=23&amp;zoom=1&amp;itbs=1&amp;tbnid=2WM_SBuEsv5OUM:&amp;tbnh=111&amp;tbnw=90&amp;prev=/images?q=escribanos&amp;start=18&amp;hl=es&amp;sa=N&amp;ndsp=18&amp;tbs=isch:1" TargetMode="Externa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images.google.com/imgres?imgurl=http://www.medievalfactory.com/TEMPLARIOS/FOTOS/anillo/anillo.gif&amp;imgrefurl=http://angydecristo.spaces.live.com/blog/cns!3676BD75BD249DF3!2505.entry&amp;usg=__5QtFsF2nXclYfKS3pN1Y_dBcpHQ=&amp;h=245&amp;w=291&amp;sz=51&amp;hl=es&amp;start=3&amp;zoom=1&amp;itbs=1&amp;tbnid=VG_mTRzsTRPi3M:&amp;tbnh=97&amp;tbnw=115&amp;prev=/images?q=el+anillo+del+rey+asuero&amp;hl=es&amp;tbs=isch:1" TargetMode="Externa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images.google.com/imgres?imgurl=http://img237.imageshack.us/img237/2222/2yy9sw3.jpg&amp;imgrefurl=http://www.mundohistoria.org/blog/articulos_web/los-mercenarios-griegos-ejercito-persa-0&amp;usg=__hirAa4kNhpiRAkZJsysKX_A1D0s=&amp;h=320&amp;w=238&amp;sz=22&amp;hl=es&amp;start=22&amp;zoom=1&amp;itbs=1&amp;tbnid=5WrRVeeVGZvLMM:&amp;tbnh=118&amp;tbnw=88&amp;prev=/images?q=sistema+de+correo+delos+persas&amp;start=18&amp;hl=es&amp;sa=N&amp;ndsp=18&amp;tbs=isch:1" TargetMode="Externa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images.google.com/imgres?imgurl=http://3.bp.blogspot.com/_ah3QrnExm44/R7buKFh2CAI/AAAAAAAABfU/aMHa6Dl8wEU/s320/lamento.bmp&amp;imgrefurl=http://cid-f434458289505e07.spaces.live.com/blog/cns!F434458289505E07!3644.entry&amp;usg=__VUbAKymC4R2NLfKOBufia3LfH7Q=&amp;h=320&amp;w=296&amp;sz=19&amp;hl=es&amp;start=78&amp;zoom=1&amp;itbs=1&amp;tbnid=jotPUvh8Snly3M:&amp;tbnh=118&amp;tbnw=109&amp;prev=/images?q=lamento&amp;start=72&amp;hl=es&amp;sa=N&amp;ndsp=18&amp;tbs=isch:1" TargetMode="External"/><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www.google.com/imgres?imgurl=http://bendicionescristianaspr.com/wp-content/uploads/2009/10/jesus-urge-a-los-discipulos-a-orar-por-obreros.jpg&amp;imgrefurl=http://bendicionescristianaspr.com/?p=1676&amp;usg=__rZaE7LLlgljqWwAo3K2hoH-qOPU=&amp;h=600&amp;w=800&amp;sz=123&amp;hl=es&amp;start=42&amp;zoom=1&amp;um=1&amp;itbs=1&amp;tbnid=Kp9UHUHdJG8aMM:&amp;tbnh=107&amp;tbnw=143&amp;prev=/images?q=disc%C3%ACpulos+ante+los+jueses&amp;start=36&amp;um=1&amp;hl=es&amp;sa=N&amp;ndsp=18&amp;tbs=isch:1" TargetMode="External"/><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hyperlink" Target="http://www.google.com/imgres?imgurl=http://aramo.files.wordpress.com/2010/06/interroga.jpg&amp;imgrefurl=http://aramo.wordpress.com/2010/06/21/jesus-ante-anas-y-caifas-fe/&amp;usg=__9BqJOfV-cO01jkMn_YrHEyD7Ig4=&amp;h=600&amp;w=705&amp;sz=45&amp;hl=es&amp;start=48&amp;zoom=1&amp;um=1&amp;itbs=1&amp;tbnid=yZPmbB-LwsnzvM:&amp;tbnh=119&amp;tbnw=140&amp;prev=/images?q=disc%C3%ACpulos+ante+los+jueses&amp;start=36&amp;um=1&amp;hl=es&amp;sa=N&amp;ndsp=18&amp;tbs=isch:1" TargetMode="Externa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hyperlink" Target="http://images.google.com/imgres?imgurl=http://cristoeternovencedor.com/miraqueestoyalapuertaxh9.gif&amp;imgrefurl=http://cristoeternovencedor.com/Mision.html&amp;usg=__ez6gwBqbrl66nVfV9MqevOCpUeM=&amp;h=740&amp;w=524&amp;sz=358&amp;hl=es&amp;start=17&amp;zoom=1&amp;itbs=1&amp;tbnid=LfKMSa0_HpsTHM:&amp;tbnh=141&amp;tbnw=100&amp;prev=/images?q=yo+estoy+con+vosotros+todos+los+d%C3%ACas&amp;hl=es&amp;tbs=isch:1" TargetMode="Externa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hyperlink" Target="http://images.google.com/imgres?imgurl=http://lh5.ggpht.com/_Hj5HHXu1JVc/TABGnHeYIcI/AAAAAAAAH1Q/TMFq2gIQA0U/5330d1225812991-extremadura-gasta-300-000-euros-en-el-despacho-de-ibarra-20061226190303-horca%5b1%5d%5b5%5d.jpg?imgmax=800&amp;imgrefurl=http://lucyreyna.blogspot.com/2010_05_01_archive.html&amp;usg=__aAV-4qC5PsD3oyVHrnsrGzJ4pvM=&amp;h=300&amp;w=197&amp;sz=14&amp;hl=es&amp;start=6&amp;zoom=1&amp;itbs=1&amp;tbnid=m1AKhcj1_5SntM:&amp;tbnh=116&amp;tbnw=76&amp;prev=/images?q=la+horca+de+mardoqueo&amp;hl=es&amp;tbs=isch:1" TargetMode="Externa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images.google.com/imgres?imgurl=http://cristovuelve.net/Imagen/TemaSello.jpg&amp;imgrefurl=http://cristovuelve.net/temasp.htm&amp;usg=__s9KueyNv57pHayQMD1JVG9GbxPg=&amp;h=271&amp;w=371&amp;sz=27&amp;hl=es&amp;start=20&amp;zoom=1&amp;itbs=1&amp;tbnid=NLd0ZZfs42Q1WM:&amp;tbnh=89&amp;tbnw=122&amp;prev=/images?q=la+ley+es+el+sello+de+Dios&amp;start=18&amp;hl=es&amp;sa=N&amp;ndsp=18&amp;tbs=isch:1" TargetMode="Externa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99130" y="566320"/>
            <a:ext cx="8229600" cy="5906198"/>
          </a:xfrm>
          <a:solidFill>
            <a:schemeClr val="accent2">
              <a:lumMod val="20000"/>
              <a:lumOff val="80000"/>
            </a:schemeClr>
          </a:solidFill>
          <a:scene3d>
            <a:camera prst="orthographicFront"/>
            <a:lightRig rig="threePt" dir="t"/>
          </a:scene3d>
          <a:sp3d>
            <a:bevelT prst="slope"/>
          </a:sp3d>
        </p:spPr>
        <p:txBody>
          <a:bodyPr>
            <a:normAutofit lnSpcReduction="10000"/>
          </a:bodyPr>
          <a:lstStyle/>
          <a:p>
            <a:pPr algn="ctr">
              <a:buNone/>
            </a:pPr>
            <a:r>
              <a:rPr lang="es-CO" dirty="0" smtClean="0"/>
              <a:t> </a:t>
            </a:r>
            <a:r>
              <a:rPr lang="es-CO" sz="4800" dirty="0">
                <a:latin typeface="Algerian" pitchFamily="82" charset="0"/>
              </a:rPr>
              <a:t>La marca de la bestia</a:t>
            </a:r>
          </a:p>
          <a:p>
            <a:pPr>
              <a:buNone/>
            </a:pPr>
            <a:endParaRPr lang="es-CO" sz="6600" dirty="0">
              <a:latin typeface="Algerian" pitchFamily="82" charset="0"/>
            </a:endParaRPr>
          </a:p>
          <a:p>
            <a:pPr algn="ctr">
              <a:buNone/>
            </a:pPr>
            <a:endParaRPr lang="es-CO" sz="2800" b="1" dirty="0">
              <a:solidFill>
                <a:srgbClr val="FF0000"/>
              </a:solidFill>
              <a:latin typeface="Algerian" pitchFamily="82" charset="0"/>
            </a:endParaRPr>
          </a:p>
          <a:p>
            <a:pPr algn="ctr">
              <a:buNone/>
            </a:pPr>
            <a:endParaRPr lang="es-CO" sz="2800" b="1" dirty="0">
              <a:solidFill>
                <a:srgbClr val="FF0000"/>
              </a:solidFill>
              <a:latin typeface="Algerian" pitchFamily="82" charset="0"/>
            </a:endParaRPr>
          </a:p>
          <a:p>
            <a:pPr algn="ctr">
              <a:buNone/>
            </a:pPr>
            <a:endParaRPr lang="es-CO" sz="2800" b="1" dirty="0" smtClean="0">
              <a:solidFill>
                <a:srgbClr val="FF0000"/>
              </a:solidFill>
              <a:latin typeface="Algerian" pitchFamily="82" charset="0"/>
            </a:endParaRPr>
          </a:p>
          <a:p>
            <a:pPr algn="ctr">
              <a:buNone/>
            </a:pPr>
            <a:endParaRPr lang="es-CO" sz="2800" b="1" dirty="0">
              <a:solidFill>
                <a:srgbClr val="FF0000"/>
              </a:solidFill>
              <a:latin typeface="Algerian" pitchFamily="82" charset="0"/>
            </a:endParaRPr>
          </a:p>
          <a:p>
            <a:pPr algn="ctr">
              <a:buNone/>
            </a:pPr>
            <a:endParaRPr lang="es-CO" sz="2800" b="1" dirty="0" smtClean="0">
              <a:solidFill>
                <a:srgbClr val="FF0000"/>
              </a:solidFill>
              <a:latin typeface="Algerian" pitchFamily="82" charset="0"/>
            </a:endParaRPr>
          </a:p>
          <a:p>
            <a:pPr algn="ctr">
              <a:buNone/>
            </a:pPr>
            <a:endParaRPr lang="es-CO" sz="2800" b="1" dirty="0">
              <a:solidFill>
                <a:srgbClr val="FF0000"/>
              </a:solidFill>
              <a:latin typeface="Algerian" pitchFamily="82" charset="0"/>
            </a:endParaRPr>
          </a:p>
          <a:p>
            <a:pPr algn="ctr">
              <a:buNone/>
            </a:pPr>
            <a:endParaRPr lang="es-CO" sz="2800" b="1" dirty="0" smtClean="0">
              <a:solidFill>
                <a:srgbClr val="FF0000"/>
              </a:solidFill>
              <a:latin typeface="Algerian" pitchFamily="82" charset="0"/>
            </a:endParaRPr>
          </a:p>
          <a:p>
            <a:pPr algn="ctr">
              <a:buNone/>
            </a:pPr>
            <a:r>
              <a:rPr lang="es-CO" sz="2800" b="1" dirty="0" smtClean="0">
                <a:solidFill>
                  <a:srgbClr val="FF0000"/>
                </a:solidFill>
                <a:latin typeface="Algerian" pitchFamily="82" charset="0"/>
              </a:rPr>
              <a:t>Apoc.13:16</a:t>
            </a:r>
            <a:r>
              <a:rPr lang="es-CO" sz="2800" b="1" dirty="0">
                <a:solidFill>
                  <a:srgbClr val="FF0000"/>
                </a:solidFill>
                <a:latin typeface="Algerian" pitchFamily="82" charset="0"/>
              </a:rPr>
              <a:t>.</a:t>
            </a:r>
          </a:p>
        </p:txBody>
      </p:sp>
      <p:pic>
        <p:nvPicPr>
          <p:cNvPr id="2" name="Imagen 1"/>
          <p:cNvPicPr>
            <a:picLocks noChangeAspect="1"/>
          </p:cNvPicPr>
          <p:nvPr/>
        </p:nvPicPr>
        <p:blipFill>
          <a:blip r:embed="rId3"/>
          <a:stretch>
            <a:fillRect/>
          </a:stretch>
        </p:blipFill>
        <p:spPr>
          <a:xfrm>
            <a:off x="2447365" y="1595718"/>
            <a:ext cx="7333130" cy="4105834"/>
          </a:xfrm>
          <a:prstGeom prst="rect">
            <a:avLst/>
          </a:prstGeom>
        </p:spPr>
      </p:pic>
    </p:spTree>
    <p:extLst>
      <p:ext uri="{BB962C8B-B14F-4D97-AF65-F5344CB8AC3E}">
        <p14:creationId xmlns:p14="http://schemas.microsoft.com/office/powerpoint/2010/main" val="3442877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9" end="9"/>
                                            </p:txEl>
                                          </p:spTgt>
                                        </p:tgtEl>
                                        <p:attrNameLst>
                                          <p:attrName>style.visibility</p:attrName>
                                        </p:attrNameLst>
                                      </p:cBhvr>
                                      <p:to>
                                        <p:strVal val="visible"/>
                                      </p:to>
                                    </p:set>
                                    <p:anim to="" calcmode="lin" valueType="num">
                                      <p:cBhvr>
                                        <p:cTn id="12"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84094" y="304800"/>
            <a:ext cx="7556122" cy="6292552"/>
          </a:xfrm>
          <a:solidFill>
            <a:schemeClr val="tx2">
              <a:lumMod val="20000"/>
              <a:lumOff val="80000"/>
            </a:schemeClr>
          </a:solidFill>
        </p:spPr>
        <p:txBody>
          <a:bodyPr>
            <a:normAutofit lnSpcReduction="10000"/>
          </a:bodyPr>
          <a:lstStyle/>
          <a:p>
            <a:pPr>
              <a:buNone/>
            </a:pPr>
            <a:r>
              <a:rPr lang="es-CO" dirty="0" smtClean="0"/>
              <a:t>                 </a:t>
            </a:r>
            <a:r>
              <a:rPr lang="es-CO" sz="4000" b="1" dirty="0">
                <a:solidFill>
                  <a:srgbClr val="FF0000"/>
                </a:solidFill>
                <a:latin typeface="Arial Narrow" pitchFamily="34" charset="0"/>
              </a:rPr>
              <a:t>Que es una marca.</a:t>
            </a:r>
          </a:p>
          <a:p>
            <a:endParaRPr lang="es-CO" dirty="0" smtClean="0"/>
          </a:p>
          <a:p>
            <a:pPr>
              <a:buNone/>
            </a:pPr>
            <a:r>
              <a:rPr lang="es-ES" dirty="0" smtClean="0"/>
              <a:t>    Diccionario en español define la marca.</a:t>
            </a:r>
            <a:endParaRPr lang="es-ES" i="1" dirty="0" smtClean="0"/>
          </a:p>
          <a:p>
            <a:pPr>
              <a:buNone/>
            </a:pPr>
            <a:r>
              <a:rPr lang="es-ES" b="1" dirty="0" smtClean="0"/>
              <a:t>1 </a:t>
            </a:r>
            <a:r>
              <a:rPr lang="es-ES" dirty="0" smtClean="0"/>
              <a:t>  Señal que se hace sobre una cosa y sirve para distinguirla o identificarla:</a:t>
            </a:r>
          </a:p>
          <a:p>
            <a:pPr>
              <a:buNone/>
            </a:pPr>
            <a:endParaRPr lang="es-ES" b="1" dirty="0" smtClean="0"/>
          </a:p>
          <a:p>
            <a:pPr>
              <a:buNone/>
            </a:pPr>
            <a:r>
              <a:rPr lang="es-ES" b="1" dirty="0" smtClean="0"/>
              <a:t>2 </a:t>
            </a:r>
            <a:r>
              <a:rPr lang="es-ES" dirty="0" smtClean="0"/>
              <a:t>  Señal o huella que deja un golpe, una herida o una presión: aún tiene en el brazo la marca de los arañazos del gato. </a:t>
            </a:r>
          </a:p>
          <a:p>
            <a:pPr>
              <a:buNone/>
            </a:pPr>
            <a:endParaRPr lang="es-ES" b="1" dirty="0" smtClean="0"/>
          </a:p>
          <a:p>
            <a:pPr>
              <a:buNone/>
            </a:pPr>
            <a:r>
              <a:rPr lang="es-ES" b="1" dirty="0" smtClean="0"/>
              <a:t>3 </a:t>
            </a:r>
            <a:r>
              <a:rPr lang="es-ES" dirty="0" smtClean="0"/>
              <a:t>  Nombre comercial que un fabricante pone a un producto:</a:t>
            </a:r>
          </a:p>
          <a:p>
            <a:endParaRPr lang="es-ES" dirty="0" smtClean="0"/>
          </a:p>
          <a:p>
            <a:endParaRPr lang="es-CO" dirty="0"/>
          </a:p>
        </p:txBody>
      </p:sp>
      <p:pic>
        <p:nvPicPr>
          <p:cNvPr id="2050" name="Picture 2" descr="http://t1.gstatic.com/images?q=tbn:ANd9GcRzETZOATfLhcxQuUrU5oy6Z1adc6d5FgucMSG7_y1DYJ6qwtEU"/>
          <p:cNvPicPr>
            <a:picLocks noChangeAspect="1" noChangeArrowheads="1"/>
          </p:cNvPicPr>
          <p:nvPr/>
        </p:nvPicPr>
        <p:blipFill>
          <a:blip r:embed="rId2" cstate="print"/>
          <a:srcRect/>
          <a:stretch>
            <a:fillRect/>
          </a:stretch>
        </p:blipFill>
        <p:spPr bwMode="auto">
          <a:xfrm rot="21193507">
            <a:off x="8379719" y="2397619"/>
            <a:ext cx="2171700" cy="2105026"/>
          </a:xfrm>
          <a:prstGeom prst="rect">
            <a:avLst/>
          </a:prstGeom>
          <a:noFill/>
        </p:spPr>
      </p:pic>
    </p:spTree>
    <p:extLst>
      <p:ext uri="{BB962C8B-B14F-4D97-AF65-F5344CB8AC3E}">
        <p14:creationId xmlns:p14="http://schemas.microsoft.com/office/powerpoint/2010/main" val="209686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 to="" calcmode="lin" valueType="num">
                                      <p:cBhvr>
                                        <p:cTn id="17" dur="1" fill="hold"/>
                                        <p:tgtEl>
                                          <p:spTgt spid="205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to="" calcmode="lin" valueType="num">
                                      <p:cBhvr>
                                        <p:cTn id="37"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CO" sz="4000" b="1" dirty="0">
                <a:solidFill>
                  <a:srgbClr val="FF0000"/>
                </a:solidFill>
                <a:latin typeface="Informal Roman" pitchFamily="66" charset="0"/>
              </a:rPr>
              <a:t>¿Cuántas marcas existen según la Biblia?</a:t>
            </a:r>
          </a:p>
        </p:txBody>
      </p:sp>
      <p:sp>
        <p:nvSpPr>
          <p:cNvPr id="3" name="2 Marcador de contenido"/>
          <p:cNvSpPr>
            <a:spLocks noGrp="1"/>
          </p:cNvSpPr>
          <p:nvPr>
            <p:ph idx="1"/>
          </p:nvPr>
        </p:nvSpPr>
        <p:spPr>
          <a:xfrm>
            <a:off x="322729" y="1600201"/>
            <a:ext cx="11259671" cy="4525963"/>
          </a:xfrm>
          <a:solidFill>
            <a:schemeClr val="accent2">
              <a:lumMod val="20000"/>
              <a:lumOff val="80000"/>
            </a:schemeClr>
          </a:solidFill>
        </p:spPr>
        <p:txBody>
          <a:bodyPr>
            <a:normAutofit fontScale="92500" lnSpcReduction="20000"/>
          </a:bodyPr>
          <a:lstStyle/>
          <a:p>
            <a:pPr>
              <a:buNone/>
            </a:pPr>
            <a:r>
              <a:rPr lang="es-CO" dirty="0" smtClean="0"/>
              <a:t>   La Biblia menciona dos marcas:</a:t>
            </a:r>
          </a:p>
          <a:p>
            <a:endParaRPr lang="es-CO" dirty="0" smtClean="0"/>
          </a:p>
          <a:p>
            <a:pPr>
              <a:buNone/>
            </a:pPr>
            <a:r>
              <a:rPr lang="es-CO" dirty="0" smtClean="0"/>
              <a:t>    Apoc.13:16.</a:t>
            </a:r>
          </a:p>
          <a:p>
            <a:pPr>
              <a:buNone/>
            </a:pPr>
            <a:r>
              <a:rPr lang="es-CO" dirty="0" smtClean="0"/>
              <a:t>    Ezequiel 20:12,20.</a:t>
            </a:r>
          </a:p>
          <a:p>
            <a:endParaRPr lang="es-CO" dirty="0" smtClean="0"/>
          </a:p>
          <a:p>
            <a:pPr>
              <a:buNone/>
            </a:pPr>
            <a:r>
              <a:rPr lang="es-CO" dirty="0" smtClean="0"/>
              <a:t>    Si hay dos marcas, tiene que haber dos dueños. Dios y el Diablo.</a:t>
            </a:r>
          </a:p>
          <a:p>
            <a:endParaRPr lang="es-CO" dirty="0" smtClean="0"/>
          </a:p>
          <a:p>
            <a:pPr>
              <a:buNone/>
            </a:pPr>
            <a:r>
              <a:rPr lang="es-CO" dirty="0" smtClean="0"/>
              <a:t>    Si hay dos dueños, tiene necesariamente que haber dos clases de productos. Los que le obedecen a Dios y los que le obedecen al Diablo.</a:t>
            </a:r>
          </a:p>
        </p:txBody>
      </p:sp>
      <p:pic>
        <p:nvPicPr>
          <p:cNvPr id="215042" name="Picture 2" descr="http://t1.gstatic.com/images?q=tbn:ANd9GcTT-h_w2vn7dL12fIRGO4Pcg7ETqQbEMkgMk429S9jZFnD55-9UNw"/>
          <p:cNvPicPr>
            <a:picLocks noChangeAspect="1" noChangeArrowheads="1"/>
          </p:cNvPicPr>
          <p:nvPr/>
        </p:nvPicPr>
        <p:blipFill>
          <a:blip r:embed="rId2" cstate="print"/>
          <a:srcRect/>
          <a:stretch>
            <a:fillRect/>
          </a:stretch>
        </p:blipFill>
        <p:spPr bwMode="auto">
          <a:xfrm>
            <a:off x="8040217" y="1628800"/>
            <a:ext cx="2238375" cy="2038350"/>
          </a:xfrm>
          <a:prstGeom prst="rect">
            <a:avLst/>
          </a:prstGeom>
          <a:noFill/>
        </p:spPr>
      </p:pic>
    </p:spTree>
    <p:extLst>
      <p:ext uri="{BB962C8B-B14F-4D97-AF65-F5344CB8AC3E}">
        <p14:creationId xmlns:p14="http://schemas.microsoft.com/office/powerpoint/2010/main" val="59210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15042"/>
                                        </p:tgtEl>
                                        <p:attrNameLst>
                                          <p:attrName>style.visibility</p:attrName>
                                        </p:attrNameLst>
                                      </p:cBhvr>
                                      <p:to>
                                        <p:strVal val="visible"/>
                                      </p:to>
                                    </p:set>
                                    <p:anim to="" calcmode="lin" valueType="num">
                                      <p:cBhvr>
                                        <p:cTn id="12" dur="1" fill="hold"/>
                                        <p:tgtEl>
                                          <p:spTgt spid="21504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1000" fill="hold"/>
                                        <p:tgtEl>
                                          <p:spTgt spid="3">
                                            <p:bg/>
                                          </p:spTgt>
                                        </p:tgtEl>
                                        <p:attrNameLst>
                                          <p:attrName>ppt_w</p:attrName>
                                        </p:attrNameLst>
                                      </p:cBhvr>
                                      <p:tavLst>
                                        <p:tav tm="0">
                                          <p:val>
                                            <p:strVal val="#ppt_w*0.70"/>
                                          </p:val>
                                        </p:tav>
                                        <p:tav tm="100000">
                                          <p:val>
                                            <p:strVal val="#ppt_w"/>
                                          </p:val>
                                        </p:tav>
                                      </p:tavLst>
                                    </p:anim>
                                    <p:anim calcmode="lin" valueType="num">
                                      <p:cBhvr>
                                        <p:cTn id="18" dur="1000" fill="hold"/>
                                        <p:tgtEl>
                                          <p:spTgt spid="3">
                                            <p:bg/>
                                          </p:spTgt>
                                        </p:tgtEl>
                                        <p:attrNameLst>
                                          <p:attrName>ppt_h</p:attrName>
                                        </p:attrNameLst>
                                      </p:cBhvr>
                                      <p:tavLst>
                                        <p:tav tm="0">
                                          <p:val>
                                            <p:strVal val="#ppt_h"/>
                                          </p:val>
                                        </p:tav>
                                        <p:tav tm="100000">
                                          <p:val>
                                            <p:strVal val="#ppt_h"/>
                                          </p:val>
                                        </p:tav>
                                      </p:tavLst>
                                    </p:anim>
                                    <p:animEffect transition="in" filter="fade">
                                      <p:cBhvr>
                                        <p:cTn id="19" dur="1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3" dur="10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3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40" dur="1000"/>
                                        <p:tgtEl>
                                          <p:spTgt spid="3">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grpId="0" nodeType="click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 calcmode="lin" valueType="num">
                                      <p:cBhvr>
                                        <p:cTn id="45"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6"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7" dur="1000"/>
                                        <p:tgtEl>
                                          <p:spTgt spid="3">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5" presetClass="entr" presetSubtype="0"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 calcmode="lin" valueType="num">
                                      <p:cBhvr>
                                        <p:cTn id="52" dur="1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53"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5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a:bodyPr>
          <a:lstStyle/>
          <a:p>
            <a:r>
              <a:rPr lang="es-ES" sz="6600" dirty="0"/>
              <a:t>¿Qué es la marca?</a:t>
            </a:r>
          </a:p>
        </p:txBody>
      </p:sp>
      <p:sp>
        <p:nvSpPr>
          <p:cNvPr id="3" name="2 Marcador de contenido"/>
          <p:cNvSpPr>
            <a:spLocks noGrp="1"/>
          </p:cNvSpPr>
          <p:nvPr>
            <p:ph idx="1"/>
          </p:nvPr>
        </p:nvSpPr>
        <p:spPr>
          <a:xfrm>
            <a:off x="376517" y="1988840"/>
            <a:ext cx="11349317" cy="4536504"/>
          </a:xfrm>
          <a:solidFill>
            <a:srgbClr val="00B0F0"/>
          </a:solidFill>
        </p:spPr>
        <p:txBody>
          <a:bodyPr>
            <a:normAutofit/>
          </a:bodyPr>
          <a:lstStyle/>
          <a:p>
            <a:endParaRPr lang="es-ES" sz="2400" dirty="0"/>
          </a:p>
          <a:p>
            <a:pPr algn="ctr">
              <a:buNone/>
            </a:pPr>
            <a:r>
              <a:rPr lang="es-ES" dirty="0" smtClean="0"/>
              <a:t>    </a:t>
            </a:r>
            <a:r>
              <a:rPr lang="es-ES" sz="4000" dirty="0" smtClean="0"/>
              <a:t>En el sentido espiritual</a:t>
            </a:r>
            <a:r>
              <a:rPr lang="es-ES" dirty="0"/>
              <a:t> </a:t>
            </a:r>
            <a:r>
              <a:rPr lang="es-ES" sz="4000" dirty="0" smtClean="0"/>
              <a:t>la “marca” es una </a:t>
            </a:r>
            <a:r>
              <a:rPr lang="es-ES" sz="4000" b="1" dirty="0" smtClean="0">
                <a:solidFill>
                  <a:srgbClr val="FF0000"/>
                </a:solidFill>
              </a:rPr>
              <a:t>impresión</a:t>
            </a:r>
            <a:r>
              <a:rPr lang="es-ES" sz="4000" dirty="0" smtClean="0"/>
              <a:t> un </a:t>
            </a:r>
            <a:r>
              <a:rPr lang="es-ES" sz="4000" b="1" dirty="0" smtClean="0">
                <a:solidFill>
                  <a:srgbClr val="FF0000"/>
                </a:solidFill>
              </a:rPr>
              <a:t>sello</a:t>
            </a:r>
            <a:r>
              <a:rPr lang="es-ES" sz="4000" dirty="0" smtClean="0"/>
              <a:t> que hará una </a:t>
            </a:r>
            <a:r>
              <a:rPr lang="es-ES" sz="4000" b="1" u="sng" dirty="0" smtClean="0">
                <a:solidFill>
                  <a:srgbClr val="FF0000"/>
                </a:solidFill>
              </a:rPr>
              <a:t>distinción de lealtad a la bestia</a:t>
            </a:r>
            <a:r>
              <a:rPr lang="es-ES" sz="4000" dirty="0" smtClean="0"/>
              <a:t>, algo característico que indica que el que lleva esa marca </a:t>
            </a:r>
            <a:r>
              <a:rPr lang="es-ES" sz="4000" b="1" dirty="0" smtClean="0">
                <a:solidFill>
                  <a:srgbClr val="FF0000"/>
                </a:solidFill>
              </a:rPr>
              <a:t>adora a la primera bestia</a:t>
            </a:r>
            <a:r>
              <a:rPr lang="es-ES" sz="4000" dirty="0" smtClean="0"/>
              <a:t>, cuya herida mortal fue curada.</a:t>
            </a:r>
            <a:endParaRPr lang="es-ES" dirty="0" smtClean="0"/>
          </a:p>
          <a:p>
            <a:endParaRPr lang="es-ES" sz="2400" dirty="0"/>
          </a:p>
          <a:p>
            <a:pPr>
              <a:buNone/>
            </a:pPr>
            <a:r>
              <a:rPr lang="es-ES" sz="2400" dirty="0"/>
              <a:t>      </a:t>
            </a:r>
          </a:p>
        </p:txBody>
      </p:sp>
    </p:spTree>
    <p:extLst>
      <p:ext uri="{BB962C8B-B14F-4D97-AF65-F5344CB8AC3E}">
        <p14:creationId xmlns:p14="http://schemas.microsoft.com/office/powerpoint/2010/main" val="773369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332656"/>
            <a:ext cx="8229600" cy="2016224"/>
          </a:xfrm>
          <a:solidFill>
            <a:schemeClr val="accent6">
              <a:lumMod val="75000"/>
            </a:schemeClr>
          </a:solidFill>
        </p:spPr>
        <p:txBody>
          <a:bodyPr>
            <a:normAutofit fontScale="47500" lnSpcReduction="20000"/>
          </a:bodyPr>
          <a:lstStyle/>
          <a:p>
            <a:r>
              <a:rPr lang="es-ES" sz="8000" dirty="0"/>
              <a:t>Note que la orden de Dios era especifica: Ata </a:t>
            </a:r>
            <a:r>
              <a:rPr lang="es-ES" sz="8000" b="1" dirty="0">
                <a:solidFill>
                  <a:srgbClr val="FFFF00"/>
                </a:solidFill>
              </a:rPr>
              <a:t>“El testimonio”</a:t>
            </a:r>
            <a:r>
              <a:rPr lang="es-ES" sz="8000" dirty="0"/>
              <a:t>. ¿Què es el “testimonio?  </a:t>
            </a:r>
            <a:endParaRPr lang="es-ES" dirty="0" smtClean="0"/>
          </a:p>
          <a:p>
            <a:pPr>
              <a:buNone/>
            </a:pPr>
            <a:endParaRPr lang="es-ES" b="1" dirty="0" smtClean="0"/>
          </a:p>
          <a:p>
            <a:pPr>
              <a:buNone/>
            </a:pPr>
            <a:r>
              <a:rPr lang="es-ES" b="1" dirty="0" smtClean="0"/>
              <a:t>     </a:t>
            </a:r>
            <a:endParaRPr lang="es-ES" dirty="0" smtClean="0"/>
          </a:p>
          <a:p>
            <a:endParaRPr lang="es-ES" dirty="0"/>
          </a:p>
        </p:txBody>
      </p:sp>
      <p:sp>
        <p:nvSpPr>
          <p:cNvPr id="4" name="3 Rectángulo redondeado"/>
          <p:cNvSpPr/>
          <p:nvPr/>
        </p:nvSpPr>
        <p:spPr>
          <a:xfrm>
            <a:off x="376518" y="2636912"/>
            <a:ext cx="6223538" cy="396044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dirty="0">
                <a:solidFill>
                  <a:srgbClr val="FF0000"/>
                </a:solidFill>
                <a:latin typeface="Calibri"/>
              </a:rPr>
              <a:t>Éxodo 25:16. </a:t>
            </a:r>
          </a:p>
          <a:p>
            <a:pPr algn="ctr"/>
            <a:r>
              <a:rPr lang="es-ES" sz="3200" b="1" dirty="0">
                <a:solidFill>
                  <a:srgbClr val="FFFF00"/>
                </a:solidFill>
                <a:latin typeface="Calibri"/>
              </a:rPr>
              <a:t>“Y pondrás en el Arca el Testimonio que yo te daré”. </a:t>
            </a:r>
          </a:p>
          <a:p>
            <a:pPr algn="ctr"/>
            <a:endParaRPr lang="es-ES" sz="3200" dirty="0">
              <a:solidFill>
                <a:prstClr val="white"/>
              </a:solidFill>
              <a:latin typeface="Calibri"/>
            </a:endParaRPr>
          </a:p>
          <a:p>
            <a:pPr algn="ctr"/>
            <a:r>
              <a:rPr lang="es-ES" sz="3200" dirty="0">
                <a:solidFill>
                  <a:prstClr val="white"/>
                </a:solidFill>
                <a:latin typeface="Calibri"/>
              </a:rPr>
              <a:t>Note que “Testimonio” implica </a:t>
            </a:r>
            <a:r>
              <a:rPr lang="es-ES" sz="3200" b="1" dirty="0">
                <a:solidFill>
                  <a:srgbClr val="FFFF00"/>
                </a:solidFill>
                <a:latin typeface="Calibri"/>
              </a:rPr>
              <a:t>todo </a:t>
            </a:r>
            <a:r>
              <a:rPr lang="es-ES" sz="3200" dirty="0">
                <a:solidFill>
                  <a:prstClr val="white"/>
                </a:solidFill>
                <a:latin typeface="Calibri"/>
              </a:rPr>
              <a:t>lo que esta escrito en las dos tablas de la Ley</a:t>
            </a:r>
          </a:p>
        </p:txBody>
      </p:sp>
      <p:pic>
        <p:nvPicPr>
          <p:cNvPr id="197634" name="Picture 2" descr="http://t0.gstatic.com/images?q=tbn:jmEcv2IfbOadJM:http://2.bp.blogspot.com/_c7_sIP23R7c/S88kg2UldoI/AAAAAAAAA74/l3HjoeP-gyQ/s1600/el%2Barca%2Bdel%2Bpacto.jpg">
            <a:hlinkClick r:id="rId2"/>
          </p:cNvPr>
          <p:cNvPicPr>
            <a:picLocks noChangeAspect="1" noChangeArrowheads="1"/>
          </p:cNvPicPr>
          <p:nvPr/>
        </p:nvPicPr>
        <p:blipFill>
          <a:blip r:embed="rId3" cstate="print"/>
          <a:srcRect/>
          <a:stretch>
            <a:fillRect/>
          </a:stretch>
        </p:blipFill>
        <p:spPr bwMode="auto">
          <a:xfrm>
            <a:off x="6888088" y="2708920"/>
            <a:ext cx="3312368" cy="3240360"/>
          </a:xfrm>
          <a:prstGeom prst="rect">
            <a:avLst/>
          </a:prstGeom>
          <a:noFill/>
        </p:spPr>
      </p:pic>
      <p:sp>
        <p:nvSpPr>
          <p:cNvPr id="6" name="5 Flecha derecha"/>
          <p:cNvSpPr/>
          <p:nvPr/>
        </p:nvSpPr>
        <p:spPr>
          <a:xfrm rot="1311992">
            <a:off x="6002342" y="4014543"/>
            <a:ext cx="2069543" cy="49170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prstClr val="white"/>
                </a:solidFill>
                <a:latin typeface="Calibri"/>
              </a:rPr>
              <a:t>Dentro del Arca</a:t>
            </a:r>
          </a:p>
        </p:txBody>
      </p:sp>
    </p:spTree>
    <p:extLst>
      <p:ext uri="{BB962C8B-B14F-4D97-AF65-F5344CB8AC3E}">
        <p14:creationId xmlns:p14="http://schemas.microsoft.com/office/powerpoint/2010/main" val="1662908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 to="" calcmode="lin" valueType="num">
                                      <p:cBhvr>
                                        <p:cTn id="22" dur="1" fill="hold"/>
                                        <p:tgtEl>
                                          <p:spTgt spid="4">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 to="" calcmode="lin" valueType="num">
                                      <p:cBhvr>
                                        <p:cTn id="27" dur="1" fill="hold"/>
                                        <p:tgtEl>
                                          <p:spTgt spid="4">
                                            <p:txEl>
                                              <p:pRg st="1" end="1"/>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97634"/>
                                        </p:tgtEl>
                                        <p:attrNameLst>
                                          <p:attrName>style.visibility</p:attrName>
                                        </p:attrNameLst>
                                      </p:cBhvr>
                                      <p:to>
                                        <p:strVal val="visible"/>
                                      </p:to>
                                    </p:set>
                                    <p:anim to="" calcmode="lin" valueType="num">
                                      <p:cBhvr>
                                        <p:cTn id="32" dur="1" fill="hold"/>
                                        <p:tgtEl>
                                          <p:spTgt spid="197634"/>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to="" calcmode="lin" valueType="num">
                                      <p:cBhvr>
                                        <p:cTn id="37" dur="1" fill="hold"/>
                                        <p:tgtEl>
                                          <p:spTgt spid="6"/>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 to="" calcmode="lin" valueType="num">
                                      <p:cBhvr>
                                        <p:cTn id="42" dur="1" fill="hold"/>
                                        <p:tgtEl>
                                          <p:spTgt spid="4">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6674"/>
            <a:ext cx="8291264" cy="2016223"/>
          </a:xfrm>
          <a:solidFill>
            <a:srgbClr val="00B0F0"/>
          </a:solidFill>
        </p:spPr>
        <p:txBody>
          <a:bodyPr>
            <a:normAutofit/>
          </a:bodyPr>
          <a:lstStyle/>
          <a:p>
            <a:pPr marL="0" indent="0" algn="ctr">
              <a:buNone/>
            </a:pPr>
            <a:r>
              <a:rPr lang="es-ES" dirty="0" smtClean="0"/>
              <a:t>El hecho de que el “Testimonio” estuviera sobre la cabeza del “discípulo”, implica que este debe pensar </a:t>
            </a:r>
            <a:r>
              <a:rPr lang="es-ES" b="1" dirty="0" smtClean="0">
                <a:solidFill>
                  <a:srgbClr val="FF0000"/>
                </a:solidFill>
              </a:rPr>
              <a:t>constantemente</a:t>
            </a:r>
            <a:r>
              <a:rPr lang="es-ES" dirty="0" smtClean="0"/>
              <a:t> en la Ley de Dios.</a:t>
            </a:r>
          </a:p>
        </p:txBody>
      </p:sp>
      <p:pic>
        <p:nvPicPr>
          <p:cNvPr id="198658" name="Picture 2" descr="http://t1.gstatic.com/images?q=tbn:TK5ZWwllDNgRSM:https://5wixya.blu.livefilestore.com/y1meeKK44drda3NToPJ72jJy2A4DrwXEbDEtvJjX7PXEBIDTwHT4lYt0UXOVgLQ1b57OFTYW6Gui8YCVtrWVBhH4vva6fKI9gIrpd46D0VP15KkDXoceku8JIJGycZkYTI8iWYyVoNDJfnnv51_p50vvw/431806758_cd48c78174_o.gif">
            <a:hlinkClick r:id="rId2"/>
          </p:cNvPr>
          <p:cNvPicPr>
            <a:picLocks noChangeAspect="1" noChangeArrowheads="1"/>
          </p:cNvPicPr>
          <p:nvPr/>
        </p:nvPicPr>
        <p:blipFill>
          <a:blip r:embed="rId3" cstate="print"/>
          <a:srcRect/>
          <a:stretch>
            <a:fillRect/>
          </a:stretch>
        </p:blipFill>
        <p:spPr bwMode="auto">
          <a:xfrm>
            <a:off x="6456040" y="2888940"/>
            <a:ext cx="3816424" cy="3672408"/>
          </a:xfrm>
          <a:prstGeom prst="rect">
            <a:avLst/>
          </a:prstGeom>
          <a:noFill/>
        </p:spPr>
      </p:pic>
      <p:sp>
        <p:nvSpPr>
          <p:cNvPr id="4" name="3 Rectángulo redondeado"/>
          <p:cNvSpPr/>
          <p:nvPr/>
        </p:nvSpPr>
        <p:spPr>
          <a:xfrm>
            <a:off x="1775012" y="3068960"/>
            <a:ext cx="4446494" cy="331236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4400" dirty="0">
                <a:solidFill>
                  <a:srgbClr val="FF0000"/>
                </a:solidFill>
                <a:latin typeface="Calibri"/>
              </a:rPr>
              <a:t>Salmo 1:1-2.</a:t>
            </a:r>
          </a:p>
          <a:p>
            <a:pPr algn="ctr"/>
            <a:r>
              <a:rPr lang="es-ES" sz="3200" dirty="0">
                <a:solidFill>
                  <a:prstClr val="white"/>
                </a:solidFill>
                <a:latin typeface="Calibri"/>
              </a:rPr>
              <a:t>Antes en la Ley del Eterno está su delicia, y en su Ley </a:t>
            </a:r>
            <a:r>
              <a:rPr lang="es-ES" sz="3200" b="1" dirty="0">
                <a:solidFill>
                  <a:srgbClr val="FFFF00"/>
                </a:solidFill>
                <a:latin typeface="Calibri"/>
              </a:rPr>
              <a:t>medita</a:t>
            </a:r>
            <a:r>
              <a:rPr lang="es-ES" sz="3200" dirty="0">
                <a:solidFill>
                  <a:prstClr val="white"/>
                </a:solidFill>
                <a:latin typeface="Calibri"/>
              </a:rPr>
              <a:t> de </a:t>
            </a:r>
            <a:r>
              <a:rPr lang="es-ES" sz="3200" b="1" dirty="0">
                <a:solidFill>
                  <a:srgbClr val="FFFF00"/>
                </a:solidFill>
                <a:latin typeface="Calibri"/>
              </a:rPr>
              <a:t>día</a:t>
            </a:r>
            <a:r>
              <a:rPr lang="es-ES" sz="3200" dirty="0">
                <a:solidFill>
                  <a:prstClr val="white"/>
                </a:solidFill>
                <a:latin typeface="Calibri"/>
              </a:rPr>
              <a:t> y de </a:t>
            </a:r>
            <a:r>
              <a:rPr lang="es-ES" sz="3200" b="1" dirty="0">
                <a:solidFill>
                  <a:srgbClr val="FFFF00"/>
                </a:solidFill>
                <a:latin typeface="Calibri"/>
              </a:rPr>
              <a:t>noche. </a:t>
            </a:r>
          </a:p>
        </p:txBody>
      </p:sp>
    </p:spTree>
    <p:extLst>
      <p:ext uri="{BB962C8B-B14F-4D97-AF65-F5344CB8AC3E}">
        <p14:creationId xmlns:p14="http://schemas.microsoft.com/office/powerpoint/2010/main" val="2233695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98658"/>
                                        </p:tgtEl>
                                        <p:attrNameLst>
                                          <p:attrName>style.visibility</p:attrName>
                                        </p:attrNameLst>
                                      </p:cBhvr>
                                      <p:to>
                                        <p:strVal val="visible"/>
                                      </p:to>
                                    </p:set>
                                    <p:anim to="" calcmode="lin" valueType="num">
                                      <p:cBhvr>
                                        <p:cTn id="19" dur="1" fill="hold"/>
                                        <p:tgtEl>
                                          <p:spTgt spid="198658"/>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8587" y="1484784"/>
            <a:ext cx="8201799" cy="5184576"/>
          </a:xfrm>
          <a:solidFill>
            <a:srgbClr val="00B0F0"/>
          </a:solidFill>
        </p:spPr>
        <p:txBody>
          <a:bodyPr>
            <a:normAutofit fontScale="70000" lnSpcReduction="20000"/>
          </a:bodyPr>
          <a:lstStyle/>
          <a:p>
            <a:pPr>
              <a:buNone/>
            </a:pPr>
            <a:r>
              <a:rPr lang="es-ES" b="1" dirty="0" smtClean="0"/>
              <a:t>             </a:t>
            </a:r>
            <a:r>
              <a:rPr lang="es-ES" sz="5100" b="1" dirty="0">
                <a:solidFill>
                  <a:srgbClr val="FF0000"/>
                </a:solidFill>
              </a:rPr>
              <a:t>¿Què es un sello?</a:t>
            </a:r>
          </a:p>
          <a:p>
            <a:endParaRPr lang="es-ES" b="1" dirty="0" smtClean="0"/>
          </a:p>
          <a:p>
            <a:pPr>
              <a:buNone/>
            </a:pPr>
            <a:r>
              <a:rPr lang="es-ES" sz="4100" b="1" dirty="0"/>
              <a:t>      </a:t>
            </a:r>
            <a:r>
              <a:rPr lang="es-ES" sz="4100" dirty="0"/>
              <a:t> Sello es tanto el objeto que deja una marca, como la marca dejada por el objeto. El sello era el anillo de los antiguos reyes, el tampón actual, el objeto que se utiliza para sellar un documento u objeto.</a:t>
            </a:r>
          </a:p>
          <a:p>
            <a:pPr>
              <a:buNone/>
            </a:pPr>
            <a:endParaRPr lang="es-ES" sz="4100" dirty="0"/>
          </a:p>
          <a:p>
            <a:pPr>
              <a:buNone/>
            </a:pPr>
            <a:r>
              <a:rPr lang="es-ES" sz="4100" dirty="0"/>
              <a:t>      Y la marca que deja ese objeto, también se denomina "Sello". De hecho, cuando recibimos un documento que no tiene "sello" dudamos de la autenticidad. Con "sello" nos referimos a la marca dejada por el sello original. </a:t>
            </a:r>
          </a:p>
        </p:txBody>
      </p:sp>
      <p:sp>
        <p:nvSpPr>
          <p:cNvPr id="4" name="3 Rectángulo redondeado"/>
          <p:cNvSpPr/>
          <p:nvPr/>
        </p:nvSpPr>
        <p:spPr>
          <a:xfrm>
            <a:off x="1847528" y="260648"/>
            <a:ext cx="8568952" cy="936104"/>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dirty="0">
                <a:solidFill>
                  <a:prstClr val="white"/>
                </a:solidFill>
                <a:latin typeface="Calibri"/>
              </a:rPr>
              <a:t>La segunda parte del texto dice: “Sella la ley entre mis discípulos”.</a:t>
            </a:r>
          </a:p>
        </p:txBody>
      </p:sp>
      <p:pic>
        <p:nvPicPr>
          <p:cNvPr id="146436" name="Picture 4" descr="http://t1.gstatic.com/images?q=tbn:uSqJajERZ19nDM:http://www.cccucuta.org.co/c.c.c/web/img_bajar/sello.bmp">
            <a:hlinkClick r:id="rId2"/>
          </p:cNvPr>
          <p:cNvPicPr>
            <a:picLocks noChangeAspect="1" noChangeArrowheads="1"/>
          </p:cNvPicPr>
          <p:nvPr/>
        </p:nvPicPr>
        <p:blipFill>
          <a:blip r:embed="rId3" cstate="print"/>
          <a:srcRect/>
          <a:stretch>
            <a:fillRect/>
          </a:stretch>
        </p:blipFill>
        <p:spPr bwMode="auto">
          <a:xfrm>
            <a:off x="8832304" y="4293096"/>
            <a:ext cx="2952328" cy="1512168"/>
          </a:xfrm>
          <a:prstGeom prst="rect">
            <a:avLst/>
          </a:prstGeom>
          <a:noFill/>
        </p:spPr>
      </p:pic>
      <p:pic>
        <p:nvPicPr>
          <p:cNvPr id="146438" name="Picture 6" descr="http://t2.gstatic.com/images?q=tbn:VG_mTRzsTRPi3M:http://www.medievalfactory.com/TEMPLARIOS/FOTOS/anillo/anillo.gif">
            <a:hlinkClick r:id="rId4"/>
          </p:cNvPr>
          <p:cNvPicPr>
            <a:picLocks noChangeAspect="1" noChangeArrowheads="1"/>
          </p:cNvPicPr>
          <p:nvPr/>
        </p:nvPicPr>
        <p:blipFill>
          <a:blip r:embed="rId5" cstate="print"/>
          <a:srcRect/>
          <a:stretch>
            <a:fillRect/>
          </a:stretch>
        </p:blipFill>
        <p:spPr bwMode="auto">
          <a:xfrm>
            <a:off x="9228348" y="1268760"/>
            <a:ext cx="2160240" cy="1313075"/>
          </a:xfrm>
          <a:prstGeom prst="rect">
            <a:avLst/>
          </a:prstGeom>
          <a:noFill/>
        </p:spPr>
      </p:pic>
      <p:sp>
        <p:nvSpPr>
          <p:cNvPr id="8" name="7 Rectángulo redondeado"/>
          <p:cNvSpPr/>
          <p:nvPr/>
        </p:nvSpPr>
        <p:spPr>
          <a:xfrm>
            <a:off x="8580276" y="2581835"/>
            <a:ext cx="3456384" cy="1317295"/>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dirty="0">
              <a:solidFill>
                <a:prstClr val="white"/>
              </a:solidFill>
              <a:latin typeface="Calibri"/>
            </a:endParaRPr>
          </a:p>
          <a:p>
            <a:pPr algn="ctr"/>
            <a:r>
              <a:rPr lang="es-ES" sz="2400" b="1" dirty="0">
                <a:solidFill>
                  <a:prstClr val="white"/>
                </a:solidFill>
                <a:latin typeface="Calibri"/>
              </a:rPr>
              <a:t>En la antigüedad, el sello de los reyes estaba en su ani</a:t>
            </a:r>
            <a:r>
              <a:rPr lang="es-ES" b="1" dirty="0">
                <a:solidFill>
                  <a:prstClr val="white"/>
                </a:solidFill>
                <a:latin typeface="Calibri"/>
              </a:rPr>
              <a:t>llo.</a:t>
            </a:r>
            <a:br>
              <a:rPr lang="es-ES" b="1" dirty="0">
                <a:solidFill>
                  <a:prstClr val="white"/>
                </a:solidFill>
                <a:latin typeface="Calibri"/>
              </a:rPr>
            </a:br>
            <a:endParaRPr lang="es-ES" b="1" dirty="0">
              <a:solidFill>
                <a:prstClr val="white"/>
              </a:solidFill>
              <a:latin typeface="Calibri"/>
            </a:endParaRPr>
          </a:p>
        </p:txBody>
      </p:sp>
      <p:sp>
        <p:nvSpPr>
          <p:cNvPr id="9" name="8 Rectángulo redondeado"/>
          <p:cNvSpPr/>
          <p:nvPr/>
        </p:nvSpPr>
        <p:spPr>
          <a:xfrm>
            <a:off x="8560387" y="5873116"/>
            <a:ext cx="3290664" cy="79208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prstClr val="white"/>
                </a:solidFill>
                <a:latin typeface="Calibri"/>
              </a:rPr>
              <a:t> </a:t>
            </a:r>
            <a:r>
              <a:rPr lang="es-ES" sz="2400" b="1" dirty="0">
                <a:solidFill>
                  <a:prstClr val="white"/>
                </a:solidFill>
                <a:latin typeface="Calibri"/>
              </a:rPr>
              <a:t>Los sellos de la actualidad. </a:t>
            </a:r>
          </a:p>
        </p:txBody>
      </p:sp>
    </p:spTree>
    <p:extLst>
      <p:ext uri="{BB962C8B-B14F-4D97-AF65-F5344CB8AC3E}">
        <p14:creationId xmlns:p14="http://schemas.microsoft.com/office/powerpoint/2010/main" val="4097730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46436"/>
                                        </p:tgtEl>
                                        <p:attrNameLst>
                                          <p:attrName>style.visibility</p:attrName>
                                        </p:attrNameLst>
                                      </p:cBhvr>
                                      <p:to>
                                        <p:strVal val="visible"/>
                                      </p:to>
                                    </p:set>
                                    <p:anim to="" calcmode="lin" valueType="num">
                                      <p:cBhvr>
                                        <p:cTn id="19" dur="1" fill="hold"/>
                                        <p:tgtEl>
                                          <p:spTgt spid="146436"/>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to="" calcmode="lin" valueType="num">
                                      <p:cBhvr>
                                        <p:cTn id="24" dur="1" fill="hold"/>
                                        <p:tgtEl>
                                          <p:spTgt spid="3">
                                            <p:txEl>
                                              <p:pRg st="2" end="2"/>
                                            </p:txEl>
                                          </p:spTgt>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146438"/>
                                        </p:tgtEl>
                                        <p:attrNameLst>
                                          <p:attrName>style.visibility</p:attrName>
                                        </p:attrNameLst>
                                      </p:cBhvr>
                                      <p:to>
                                        <p:strVal val="visible"/>
                                      </p:to>
                                    </p:set>
                                    <p:anim to="" calcmode="lin" valueType="num">
                                      <p:cBhvr>
                                        <p:cTn id="29" dur="1" fill="hold"/>
                                        <p:tgtEl>
                                          <p:spTgt spid="146438"/>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blinds(horizontal)">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to="" calcmode="lin" valueType="num">
                                      <p:cBhvr>
                                        <p:cTn id="39" dur="1" fill="hold"/>
                                        <p:tgtEl>
                                          <p:spTgt spid="8"/>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 to="" calcmode="lin" valueType="num">
                                      <p:cBhvr>
                                        <p:cTn id="44"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908721"/>
            <a:ext cx="4618856" cy="5217443"/>
          </a:xfrm>
          <a:solidFill>
            <a:srgbClr val="00B0F0"/>
          </a:solidFill>
        </p:spPr>
        <p:txBody>
          <a:bodyPr>
            <a:normAutofit fontScale="92500" lnSpcReduction="10000"/>
          </a:bodyPr>
          <a:lstStyle/>
          <a:p>
            <a:pPr algn="ctr"/>
            <a:endParaRPr lang="es-ES" dirty="0" smtClean="0"/>
          </a:p>
          <a:p>
            <a:pPr algn="ctr">
              <a:buNone/>
            </a:pPr>
            <a:r>
              <a:rPr lang="es-ES" dirty="0" smtClean="0"/>
              <a:t>En este texto de Isaías 8:16 vemos que la </a:t>
            </a:r>
            <a:r>
              <a:rPr lang="es-ES" b="1" dirty="0" smtClean="0">
                <a:solidFill>
                  <a:srgbClr val="FFFF00"/>
                </a:solidFill>
              </a:rPr>
              <a:t>"Ley"</a:t>
            </a:r>
            <a:r>
              <a:rPr lang="es-ES" dirty="0" smtClean="0"/>
              <a:t> es lo que tiene que sellar a los discípulos. </a:t>
            </a:r>
          </a:p>
          <a:p>
            <a:pPr algn="ctr">
              <a:buNone/>
            </a:pPr>
            <a:r>
              <a:rPr lang="es-ES" dirty="0" smtClean="0"/>
              <a:t> </a:t>
            </a:r>
          </a:p>
          <a:p>
            <a:pPr algn="ctr">
              <a:buNone/>
            </a:pPr>
            <a:r>
              <a:rPr lang="es-ES" dirty="0" smtClean="0"/>
              <a:t>    Por lo tanto, la Biblia dice que la Ley es el </a:t>
            </a:r>
            <a:r>
              <a:rPr lang="es-ES" b="1" dirty="0" smtClean="0">
                <a:solidFill>
                  <a:srgbClr val="FFFF00"/>
                </a:solidFill>
              </a:rPr>
              <a:t>Sello</a:t>
            </a:r>
            <a:r>
              <a:rPr lang="es-ES" dirty="0" smtClean="0"/>
              <a:t> que reciben los discípulos.</a:t>
            </a:r>
            <a:br>
              <a:rPr lang="es-ES" dirty="0" smtClean="0"/>
            </a:br>
            <a:r>
              <a:rPr lang="es-ES" dirty="0" smtClean="0"/>
              <a:t/>
            </a:r>
            <a:br>
              <a:rPr lang="es-ES" dirty="0" smtClean="0"/>
            </a:br>
            <a:endParaRPr lang="es-ES" dirty="0" smtClean="0"/>
          </a:p>
          <a:p>
            <a:endParaRPr lang="es-ES" dirty="0" smtClean="0"/>
          </a:p>
          <a:p>
            <a:endParaRPr lang="es-ES" dirty="0"/>
          </a:p>
        </p:txBody>
      </p:sp>
      <p:pic>
        <p:nvPicPr>
          <p:cNvPr id="1026" name="Picture 2" descr="http://t1.gstatic.com/images?q=tbn:dcOtXKF-GQth6M:http://blazingfaith.files.wordpress.com/2010/01/ley-de-dios.jpg%3Fw%3D300%26h%3D225">
            <a:hlinkClick r:id="rId2"/>
          </p:cNvPr>
          <p:cNvPicPr>
            <a:picLocks noChangeAspect="1" noChangeArrowheads="1"/>
          </p:cNvPicPr>
          <p:nvPr/>
        </p:nvPicPr>
        <p:blipFill>
          <a:blip r:embed="rId3" cstate="print"/>
          <a:srcRect/>
          <a:stretch>
            <a:fillRect/>
          </a:stretch>
        </p:blipFill>
        <p:spPr bwMode="auto">
          <a:xfrm>
            <a:off x="7104112" y="1412776"/>
            <a:ext cx="3024336" cy="4104456"/>
          </a:xfrm>
          <a:prstGeom prst="rect">
            <a:avLst/>
          </a:prstGeom>
          <a:noFill/>
        </p:spPr>
      </p:pic>
    </p:spTree>
    <p:extLst>
      <p:ext uri="{BB962C8B-B14F-4D97-AF65-F5344CB8AC3E}">
        <p14:creationId xmlns:p14="http://schemas.microsoft.com/office/powerpoint/2010/main" val="4084263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amond(in)">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ES" sz="3600" b="1" i="1" dirty="0"/>
              <a:t/>
            </a:r>
            <a:br>
              <a:rPr lang="es-ES" sz="3600" b="1" i="1" dirty="0"/>
            </a:br>
            <a:r>
              <a:rPr lang="es-ES" sz="3600" b="1" i="1" dirty="0"/>
              <a:t>¿Qué mandamiento del decálogo revela al verdadero Dios y Autor de la Ley?</a:t>
            </a:r>
            <a:r>
              <a:rPr lang="es-ES" sz="3600" dirty="0"/>
              <a:t/>
            </a:r>
            <a:br>
              <a:rPr lang="es-ES" sz="3600" dirty="0"/>
            </a:br>
            <a:endParaRPr lang="es-ES" sz="3600" dirty="0"/>
          </a:p>
        </p:txBody>
      </p:sp>
      <p:sp>
        <p:nvSpPr>
          <p:cNvPr id="3" name="2 Marcador de contenido"/>
          <p:cNvSpPr>
            <a:spLocks noGrp="1"/>
          </p:cNvSpPr>
          <p:nvPr>
            <p:ph idx="1"/>
          </p:nvPr>
        </p:nvSpPr>
        <p:spPr>
          <a:xfrm>
            <a:off x="268941" y="1600201"/>
            <a:ext cx="11725835" cy="5015752"/>
          </a:xfrm>
          <a:solidFill>
            <a:srgbClr val="00B0F0"/>
          </a:solidFill>
        </p:spPr>
        <p:txBody>
          <a:bodyPr>
            <a:normAutofit fontScale="92500" lnSpcReduction="20000"/>
          </a:bodyPr>
          <a:lstStyle/>
          <a:p>
            <a:pPr>
              <a:buNone/>
            </a:pPr>
            <a:r>
              <a:rPr lang="es-ES" sz="3300" b="1" i="1" dirty="0">
                <a:solidFill>
                  <a:srgbClr val="FF0000"/>
                </a:solidFill>
              </a:rPr>
              <a:t>                          </a:t>
            </a:r>
            <a:r>
              <a:rPr lang="es-ES" sz="4100" b="1" i="1" dirty="0">
                <a:solidFill>
                  <a:srgbClr val="FF0000"/>
                </a:solidFill>
              </a:rPr>
              <a:t> Léase Éxodo 20:8 – 11.</a:t>
            </a:r>
            <a:r>
              <a:rPr lang="es-ES" sz="4100" b="1" dirty="0">
                <a:solidFill>
                  <a:srgbClr val="FF0000"/>
                </a:solidFill>
              </a:rPr>
              <a:t/>
            </a:r>
            <a:br>
              <a:rPr lang="es-ES" sz="4100" b="1" dirty="0">
                <a:solidFill>
                  <a:srgbClr val="FF0000"/>
                </a:solidFill>
              </a:rPr>
            </a:br>
            <a:endParaRPr lang="es-ES" sz="3300" b="1" dirty="0">
              <a:solidFill>
                <a:srgbClr val="FF0000"/>
              </a:solidFill>
            </a:endParaRPr>
          </a:p>
          <a:p>
            <a:pPr>
              <a:buNone/>
            </a:pPr>
            <a:r>
              <a:rPr lang="es-ES" sz="3900" dirty="0" smtClean="0"/>
              <a:t>     "Acuérdate del día de reposo para santificarlo. </a:t>
            </a:r>
            <a:r>
              <a:rPr lang="es-ES" sz="3900" b="1" dirty="0" smtClean="0">
                <a:solidFill>
                  <a:srgbClr val="FFFF00"/>
                </a:solidFill>
              </a:rPr>
              <a:t>Seis días trabajarás</a:t>
            </a:r>
            <a:r>
              <a:rPr lang="es-ES" sz="3900" dirty="0" smtClean="0"/>
              <a:t>, y harás toda tu obra; mas el </a:t>
            </a:r>
            <a:r>
              <a:rPr lang="es-ES" sz="3900" b="1" dirty="0" smtClean="0">
                <a:solidFill>
                  <a:srgbClr val="FFFF00"/>
                </a:solidFill>
              </a:rPr>
              <a:t>séptimo día es reposo para Jehová tu Dios</a:t>
            </a:r>
            <a:r>
              <a:rPr lang="es-ES" sz="3900" dirty="0" smtClean="0"/>
              <a:t>; no hagas en él obra alguna, tú, ni tu hijo, ni tu hija, ni tu siervo, ni tu criada, ni tu bestia, ni tu extranjero que está dentro de tus puertas. Porque en seis días hizo Jehová los cielos y la tierra, el mar, y todas las cosas que en ellos hay, y reposó en el séptimo día; por tanto, Jehová bendijo el día de reposo y lo santificó”.</a:t>
            </a:r>
            <a:endParaRPr lang="es-ES" dirty="0" smtClean="0"/>
          </a:p>
          <a:p>
            <a:endParaRPr lang="es-ES" dirty="0"/>
          </a:p>
        </p:txBody>
      </p:sp>
    </p:spTree>
    <p:extLst>
      <p:ext uri="{BB962C8B-B14F-4D97-AF65-F5344CB8AC3E}">
        <p14:creationId xmlns:p14="http://schemas.microsoft.com/office/powerpoint/2010/main" val="414458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1318" y="404664"/>
            <a:ext cx="10847294" cy="6048672"/>
          </a:xfrm>
          <a:solidFill>
            <a:schemeClr val="accent3">
              <a:lumMod val="60000"/>
              <a:lumOff val="40000"/>
            </a:schemeClr>
          </a:solidFill>
        </p:spPr>
        <p:txBody>
          <a:bodyPr>
            <a:normAutofit/>
          </a:bodyPr>
          <a:lstStyle/>
          <a:p>
            <a:pPr algn="ctr">
              <a:buNone/>
            </a:pPr>
            <a:r>
              <a:rPr lang="es-ES" dirty="0" smtClean="0"/>
              <a:t>       </a:t>
            </a:r>
          </a:p>
          <a:p>
            <a:pPr algn="ctr">
              <a:buNone/>
            </a:pPr>
            <a:r>
              <a:rPr lang="es-ES" dirty="0" smtClean="0"/>
              <a:t>En el cuarto mandamiento encontramos todas las características de un sello, y por lo tanto, convierten la Ley de Dios en un Sello:</a:t>
            </a:r>
          </a:p>
          <a:p>
            <a:pPr algn="ctr">
              <a:buNone/>
            </a:pPr>
            <a:endParaRPr lang="es-ES" b="1" i="1" dirty="0" smtClean="0"/>
          </a:p>
          <a:p>
            <a:pPr algn="ctr">
              <a:buNone/>
            </a:pPr>
            <a:endParaRPr lang="es-ES" b="1" i="1" dirty="0" smtClean="0"/>
          </a:p>
          <a:p>
            <a:pPr>
              <a:buNone/>
            </a:pPr>
            <a:r>
              <a:rPr lang="es-ES" b="1" i="1" dirty="0" smtClean="0"/>
              <a:t>    Nombre:   </a:t>
            </a:r>
            <a:r>
              <a:rPr lang="es-ES" dirty="0" smtClean="0"/>
              <a:t> </a:t>
            </a:r>
            <a:r>
              <a:rPr lang="es-ES" b="1" dirty="0" smtClean="0">
                <a:solidFill>
                  <a:srgbClr val="FF0000"/>
                </a:solidFill>
              </a:rPr>
              <a:t>Jehová, Dios</a:t>
            </a:r>
            <a:r>
              <a:rPr lang="es-ES" dirty="0" smtClean="0"/>
              <a:t>.</a:t>
            </a:r>
            <a:br>
              <a:rPr lang="es-ES" dirty="0" smtClean="0"/>
            </a:br>
            <a:r>
              <a:rPr lang="es-ES" b="1" i="1" dirty="0" smtClean="0"/>
              <a:t>Título:</a:t>
            </a:r>
            <a:r>
              <a:rPr lang="es-ES" dirty="0" smtClean="0"/>
              <a:t>        </a:t>
            </a:r>
            <a:r>
              <a:rPr lang="es-ES" b="1" dirty="0" smtClean="0">
                <a:solidFill>
                  <a:srgbClr val="FF0000"/>
                </a:solidFill>
              </a:rPr>
              <a:t>Creador.</a:t>
            </a:r>
            <a:r>
              <a:rPr lang="es-ES" dirty="0" smtClean="0"/>
              <a:t/>
            </a:r>
            <a:br>
              <a:rPr lang="es-ES" dirty="0" smtClean="0"/>
            </a:br>
            <a:r>
              <a:rPr lang="es-ES" b="1" i="1" dirty="0" smtClean="0"/>
              <a:t>Territorio:</a:t>
            </a:r>
            <a:r>
              <a:rPr lang="es-ES" dirty="0" smtClean="0"/>
              <a:t>  </a:t>
            </a:r>
            <a:r>
              <a:rPr lang="es-ES" b="1" dirty="0" smtClean="0">
                <a:solidFill>
                  <a:srgbClr val="FF0000"/>
                </a:solidFill>
              </a:rPr>
              <a:t>Toda la tierra, toda la creación.</a:t>
            </a:r>
            <a:br>
              <a:rPr lang="es-ES" b="1" dirty="0" smtClean="0">
                <a:solidFill>
                  <a:srgbClr val="FF0000"/>
                </a:solidFill>
              </a:rPr>
            </a:br>
            <a:r>
              <a:rPr lang="es-ES" dirty="0" smtClean="0"/>
              <a:t/>
            </a:r>
            <a:br>
              <a:rPr lang="es-ES" dirty="0" smtClean="0"/>
            </a:br>
            <a:endParaRPr lang="es-ES" dirty="0"/>
          </a:p>
        </p:txBody>
      </p:sp>
      <p:pic>
        <p:nvPicPr>
          <p:cNvPr id="4" name="Picture 2" descr="http://t0.gstatic.com/images?q=tbn:m0psGgGOobpWZM:http://www.biblia2000.com.ar/3mil/milenio/leysello.jpg">
            <a:hlinkClick r:id="rId2"/>
          </p:cNvPr>
          <p:cNvPicPr>
            <a:picLocks noChangeAspect="1" noChangeArrowheads="1"/>
          </p:cNvPicPr>
          <p:nvPr/>
        </p:nvPicPr>
        <p:blipFill>
          <a:blip r:embed="rId3" cstate="print"/>
          <a:srcRect/>
          <a:stretch>
            <a:fillRect/>
          </a:stretch>
        </p:blipFill>
        <p:spPr bwMode="auto">
          <a:xfrm>
            <a:off x="7320136" y="2564904"/>
            <a:ext cx="2664296" cy="2088232"/>
          </a:xfrm>
          <a:prstGeom prst="rect">
            <a:avLst/>
          </a:prstGeom>
          <a:noFill/>
        </p:spPr>
      </p:pic>
    </p:spTree>
    <p:extLst>
      <p:ext uri="{BB962C8B-B14F-4D97-AF65-F5344CB8AC3E}">
        <p14:creationId xmlns:p14="http://schemas.microsoft.com/office/powerpoint/2010/main" val="191861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in)">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250721" y="184991"/>
            <a:ext cx="10972800" cy="1143000"/>
          </a:xfrm>
          <a:solidFill>
            <a:schemeClr val="bg1"/>
          </a:solidFill>
        </p:spPr>
        <p:txBody>
          <a:bodyPr>
            <a:normAutofit fontScale="90000"/>
          </a:bodyPr>
          <a:lstStyle/>
          <a:p>
            <a:r>
              <a:rPr lang="es-ES" b="1" i="1" dirty="0" smtClean="0"/>
              <a:t/>
            </a:r>
            <a:br>
              <a:rPr lang="es-ES" b="1" i="1" dirty="0" smtClean="0"/>
            </a:br>
            <a:r>
              <a:rPr lang="es-ES" b="1" i="1" dirty="0" smtClean="0"/>
              <a:t> </a:t>
            </a:r>
            <a:r>
              <a:rPr lang="es-ES" sz="3600" b="1" i="1" dirty="0"/>
              <a:t>¿Qué razón presenta Dios para que el Sábado sea una señal eterna entre Él y su pueblo?</a:t>
            </a:r>
            <a:r>
              <a:rPr lang="es-ES" sz="3600" dirty="0"/>
              <a:t/>
            </a:r>
            <a:br>
              <a:rPr lang="es-ES" sz="3600" dirty="0"/>
            </a:br>
            <a:endParaRPr lang="es-ES" dirty="0"/>
          </a:p>
        </p:txBody>
      </p:sp>
      <p:sp>
        <p:nvSpPr>
          <p:cNvPr id="3" name="2 Marcador de contenido"/>
          <p:cNvSpPr>
            <a:spLocks noGrp="1"/>
          </p:cNvSpPr>
          <p:nvPr>
            <p:ph idx="1"/>
          </p:nvPr>
        </p:nvSpPr>
        <p:spPr>
          <a:xfrm>
            <a:off x="0" y="1844824"/>
            <a:ext cx="7853082" cy="4268144"/>
          </a:xfrm>
          <a:solidFill>
            <a:srgbClr val="FFFF00"/>
          </a:solidFill>
        </p:spPr>
        <p:txBody>
          <a:bodyPr>
            <a:normAutofit fontScale="92500"/>
          </a:bodyPr>
          <a:lstStyle/>
          <a:p>
            <a:pPr algn="ctr">
              <a:buNone/>
            </a:pPr>
            <a:r>
              <a:rPr lang="es-ES" sz="3300" b="1" i="1" dirty="0">
                <a:solidFill>
                  <a:srgbClr val="FF0000"/>
                </a:solidFill>
              </a:rPr>
              <a:t>Éxodo 31:17</a:t>
            </a:r>
            <a:r>
              <a:rPr lang="es-ES" sz="3300" dirty="0">
                <a:solidFill>
                  <a:srgbClr val="FF0000"/>
                </a:solidFill>
              </a:rPr>
              <a:t/>
            </a:r>
            <a:br>
              <a:rPr lang="es-ES" sz="3300" dirty="0">
                <a:solidFill>
                  <a:srgbClr val="FF0000"/>
                </a:solidFill>
              </a:rPr>
            </a:br>
            <a:r>
              <a:rPr lang="es-ES" u="sng" dirty="0" smtClean="0"/>
              <a:t>"Señal es para siempre</a:t>
            </a:r>
            <a:r>
              <a:rPr lang="es-ES" dirty="0" smtClean="0"/>
              <a:t> entre mí y los hijos de Israel; porque en seis días hizo Jehová los cielos y la tierra, y en el séptimo día cesó y reposó".</a:t>
            </a:r>
            <a:br>
              <a:rPr lang="es-ES" dirty="0" smtClean="0"/>
            </a:br>
            <a:r>
              <a:rPr lang="es-ES" dirty="0" smtClean="0"/>
              <a:t/>
            </a:r>
            <a:br>
              <a:rPr lang="es-ES" dirty="0" smtClean="0"/>
            </a:br>
            <a:r>
              <a:rPr lang="es-ES" b="1" dirty="0" smtClean="0"/>
              <a:t>Nota:</a:t>
            </a:r>
            <a:r>
              <a:rPr lang="es-ES" dirty="0" smtClean="0"/>
              <a:t> En este texto se nos indica que el Sábado es una </a:t>
            </a:r>
            <a:r>
              <a:rPr lang="es-ES" u="sng" dirty="0" smtClean="0"/>
              <a:t>señal o sello</a:t>
            </a:r>
            <a:r>
              <a:rPr lang="es-ES" dirty="0" smtClean="0"/>
              <a:t> que nos recuerda que Dios es el Creador. </a:t>
            </a:r>
            <a:br>
              <a:rPr lang="es-ES" dirty="0" smtClean="0"/>
            </a:br>
            <a:endParaRPr lang="es-ES" dirty="0" smtClean="0"/>
          </a:p>
          <a:p>
            <a:endParaRPr lang="es-ES" dirty="0"/>
          </a:p>
        </p:txBody>
      </p:sp>
      <p:pic>
        <p:nvPicPr>
          <p:cNvPr id="200706" name="Picture 2" descr="C:\Users\HUMBERTO\Pictures\Bíblicas\0E7M2PCAPVHK7UCACLYE1ACAURES6SCA38K610CA2FOD3KCA9O22L5CAZMG5NLCAPNNAGYCAD2OQM5CA4PHP3MCAJSQOOUCAFYV0Z5CAI41X47CALYGGKCCA837I5OCAT01M7RCAXO0OHKCA3OLY7G.jpg"/>
          <p:cNvPicPr>
            <a:picLocks noChangeAspect="1" noChangeArrowheads="1"/>
          </p:cNvPicPr>
          <p:nvPr/>
        </p:nvPicPr>
        <p:blipFill>
          <a:blip r:embed="rId2" cstate="print"/>
          <a:srcRect/>
          <a:stretch>
            <a:fillRect/>
          </a:stretch>
        </p:blipFill>
        <p:spPr bwMode="auto">
          <a:xfrm>
            <a:off x="7980330" y="1692514"/>
            <a:ext cx="3888432" cy="2880320"/>
          </a:xfrm>
          <a:prstGeom prst="rect">
            <a:avLst/>
          </a:prstGeom>
          <a:noFill/>
        </p:spPr>
      </p:pic>
      <p:sp>
        <p:nvSpPr>
          <p:cNvPr id="5" name="4 Terminador"/>
          <p:cNvSpPr/>
          <p:nvPr/>
        </p:nvSpPr>
        <p:spPr>
          <a:xfrm>
            <a:off x="8124346" y="4392705"/>
            <a:ext cx="3871664" cy="2294965"/>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a:solidFill>
                  <a:prstClr val="white"/>
                </a:solidFill>
                <a:latin typeface="Calibri"/>
              </a:rPr>
              <a:t>Si santificamos el sábado, nuestra mente nos recuerda a nuestro amante Creador.</a:t>
            </a:r>
            <a:r>
              <a:rPr lang="es-ES" sz="2000" b="1" dirty="0">
                <a:solidFill>
                  <a:prstClr val="white"/>
                </a:solidFill>
                <a:latin typeface="Calibri"/>
              </a:rPr>
              <a:t/>
            </a:r>
            <a:br>
              <a:rPr lang="es-ES" sz="2000" b="1" dirty="0">
                <a:solidFill>
                  <a:prstClr val="white"/>
                </a:solidFill>
                <a:latin typeface="Calibri"/>
              </a:rPr>
            </a:br>
            <a:endParaRPr lang="es-ES" sz="2000" b="1" dirty="0">
              <a:solidFill>
                <a:prstClr val="white"/>
              </a:solidFill>
              <a:latin typeface="Calibri"/>
            </a:endParaRPr>
          </a:p>
        </p:txBody>
      </p:sp>
    </p:spTree>
    <p:extLst>
      <p:ext uri="{BB962C8B-B14F-4D97-AF65-F5344CB8AC3E}">
        <p14:creationId xmlns:p14="http://schemas.microsoft.com/office/powerpoint/2010/main" val="76130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0706"/>
                                        </p:tgtEl>
                                        <p:attrNameLst>
                                          <p:attrName>style.visibility</p:attrName>
                                        </p:attrNameLst>
                                      </p:cBhvr>
                                      <p:to>
                                        <p:strVal val="visible"/>
                                      </p:to>
                                    </p:set>
                                    <p:anim to="" calcmode="lin" valueType="num">
                                      <p:cBhvr>
                                        <p:cTn id="12" dur="1" fill="hold"/>
                                        <p:tgtEl>
                                          <p:spTgt spid="20070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1000" fill="hold"/>
                                        <p:tgtEl>
                                          <p:spTgt spid="3">
                                            <p:bg/>
                                          </p:spTgt>
                                        </p:tgtEl>
                                        <p:attrNameLst>
                                          <p:attrName>ppt_w</p:attrName>
                                        </p:attrNameLst>
                                      </p:cBhvr>
                                      <p:tavLst>
                                        <p:tav tm="0">
                                          <p:val>
                                            <p:strVal val="#ppt_w*0.70"/>
                                          </p:val>
                                        </p:tav>
                                        <p:tav tm="100000">
                                          <p:val>
                                            <p:strVal val="#ppt_w"/>
                                          </p:val>
                                        </p:tav>
                                      </p:tavLst>
                                    </p:anim>
                                    <p:anim calcmode="lin" valueType="num">
                                      <p:cBhvr>
                                        <p:cTn id="18" dur="1000" fill="hold"/>
                                        <p:tgtEl>
                                          <p:spTgt spid="3">
                                            <p:bg/>
                                          </p:spTgt>
                                        </p:tgtEl>
                                        <p:attrNameLst>
                                          <p:attrName>ppt_h</p:attrName>
                                        </p:attrNameLst>
                                      </p:cBhvr>
                                      <p:tavLst>
                                        <p:tav tm="0">
                                          <p:val>
                                            <p:strVal val="#ppt_h"/>
                                          </p:val>
                                        </p:tav>
                                        <p:tav tm="100000">
                                          <p:val>
                                            <p:strVal val="#ppt_h"/>
                                          </p:val>
                                        </p:tav>
                                      </p:tavLst>
                                    </p:anim>
                                    <p:animEffect transition="in" filter="fade">
                                      <p:cBhvr>
                                        <p:cTn id="19" dur="1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p:cTn id="2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to="" calcmode="lin" valueType="num">
                                      <p:cBhvr>
                                        <p:cTn id="31" dur="1" fill="hold"/>
                                        <p:tgtEl>
                                          <p:spTgt spid="3">
                                            <p:txEl>
                                              <p:pRg st="0" end="0"/>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diamond(in)">
                                      <p:cBhvr>
                                        <p:cTn id="3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75000"/>
            </a:schemeClr>
          </a:solidFill>
        </p:spPr>
        <p:txBody>
          <a:bodyPr>
            <a:normAutofit fontScale="90000"/>
          </a:bodyPr>
          <a:lstStyle/>
          <a:p>
            <a:r>
              <a:rPr lang="es-ES" b="1" i="1" dirty="0" smtClean="0"/>
              <a:t/>
            </a:r>
            <a:br>
              <a:rPr lang="es-ES" b="1" i="1" dirty="0" smtClean="0"/>
            </a:br>
            <a:r>
              <a:rPr lang="es-ES" b="1" i="1" dirty="0" smtClean="0"/>
              <a:t>¿De qué es señal la observancia del sábado? </a:t>
            </a:r>
            <a:r>
              <a:rPr lang="es-ES" dirty="0" smtClean="0"/>
              <a:t/>
            </a:r>
            <a:br>
              <a:rPr lang="es-ES" dirty="0" smtClean="0"/>
            </a:br>
            <a:endParaRPr lang="es-ES" dirty="0"/>
          </a:p>
        </p:txBody>
      </p:sp>
      <p:sp>
        <p:nvSpPr>
          <p:cNvPr id="3" name="2 Marcador de contenido"/>
          <p:cNvSpPr>
            <a:spLocks noGrp="1"/>
          </p:cNvSpPr>
          <p:nvPr>
            <p:ph idx="1"/>
          </p:nvPr>
        </p:nvSpPr>
        <p:spPr>
          <a:xfrm>
            <a:off x="197224" y="1600200"/>
            <a:ext cx="7208712" cy="4997152"/>
          </a:xfrm>
          <a:solidFill>
            <a:srgbClr val="002060"/>
          </a:solidFill>
        </p:spPr>
        <p:txBody>
          <a:bodyPr>
            <a:normAutofit/>
          </a:bodyPr>
          <a:lstStyle/>
          <a:p>
            <a:pPr algn="ctr"/>
            <a:r>
              <a:rPr lang="es-ES" sz="3600" b="1" i="1" dirty="0">
                <a:solidFill>
                  <a:srgbClr val="FF0000"/>
                </a:solidFill>
              </a:rPr>
              <a:t>Ezequiel 20:20.</a:t>
            </a:r>
            <a:r>
              <a:rPr lang="es-ES" b="1" i="1" dirty="0" smtClean="0"/>
              <a:t> </a:t>
            </a:r>
            <a:r>
              <a:rPr lang="es-ES" dirty="0" smtClean="0"/>
              <a:t/>
            </a:r>
            <a:br>
              <a:rPr lang="es-ES" dirty="0" smtClean="0"/>
            </a:br>
            <a:r>
              <a:rPr lang="es-ES" b="1" dirty="0" smtClean="0">
                <a:solidFill>
                  <a:srgbClr val="FFFF00"/>
                </a:solidFill>
              </a:rPr>
              <a:t>"y santificad mis días de reposo, y sean por </a:t>
            </a:r>
            <a:r>
              <a:rPr lang="es-ES" b="1" u="sng" dirty="0" smtClean="0">
                <a:solidFill>
                  <a:srgbClr val="FFFF00"/>
                </a:solidFill>
              </a:rPr>
              <a:t>señal</a:t>
            </a:r>
            <a:r>
              <a:rPr lang="es-ES" b="1" dirty="0" smtClean="0">
                <a:solidFill>
                  <a:srgbClr val="FFFF00"/>
                </a:solidFill>
              </a:rPr>
              <a:t> entre mí y vosotros, para que sepáis que yo soy Jehová </a:t>
            </a:r>
            <a:r>
              <a:rPr lang="es-ES" b="1" u="sng" dirty="0" smtClean="0">
                <a:solidFill>
                  <a:srgbClr val="FFFF00"/>
                </a:solidFill>
              </a:rPr>
              <a:t>vuestro Dios".</a:t>
            </a:r>
          </a:p>
          <a:p>
            <a:pPr>
              <a:buNone/>
            </a:pPr>
            <a:endParaRPr lang="es-ES" b="1" dirty="0" smtClean="0"/>
          </a:p>
          <a:p>
            <a:pPr algn="ctr">
              <a:buNone/>
            </a:pPr>
            <a:r>
              <a:rPr lang="es-ES" b="1" dirty="0" smtClean="0"/>
              <a:t>    </a:t>
            </a:r>
            <a:r>
              <a:rPr lang="es-ES" b="1" dirty="0" smtClean="0">
                <a:solidFill>
                  <a:srgbClr val="FFFF00"/>
                </a:solidFill>
              </a:rPr>
              <a:t>En este texto se nos indica que el Sábado es una </a:t>
            </a:r>
            <a:r>
              <a:rPr lang="es-ES" b="1" u="sng" dirty="0" smtClean="0">
                <a:solidFill>
                  <a:srgbClr val="FFFF00"/>
                </a:solidFill>
              </a:rPr>
              <a:t>señal o sello</a:t>
            </a:r>
            <a:r>
              <a:rPr lang="es-ES" b="1" dirty="0" smtClean="0">
                <a:solidFill>
                  <a:srgbClr val="FFFF00"/>
                </a:solidFill>
              </a:rPr>
              <a:t> que nos </a:t>
            </a:r>
            <a:r>
              <a:rPr lang="es-ES" b="1" u="sng" dirty="0" smtClean="0">
                <a:solidFill>
                  <a:srgbClr val="FFFF00"/>
                </a:solidFill>
              </a:rPr>
              <a:t>distingue</a:t>
            </a:r>
            <a:r>
              <a:rPr lang="es-ES" b="1" dirty="0" smtClean="0">
                <a:solidFill>
                  <a:srgbClr val="FFFF00"/>
                </a:solidFill>
              </a:rPr>
              <a:t> por la obediencia.</a:t>
            </a:r>
            <a:br>
              <a:rPr lang="es-ES" b="1" dirty="0" smtClean="0">
                <a:solidFill>
                  <a:srgbClr val="FFFF00"/>
                </a:solidFill>
              </a:rPr>
            </a:br>
            <a:endParaRPr lang="es-ES" b="1" u="sng" dirty="0" smtClean="0">
              <a:solidFill>
                <a:srgbClr val="FFFF00"/>
              </a:solidFill>
            </a:endParaRPr>
          </a:p>
          <a:p>
            <a:endParaRPr lang="es-ES" b="1" dirty="0">
              <a:solidFill>
                <a:srgbClr val="FFFF00"/>
              </a:solidFill>
            </a:endParaRPr>
          </a:p>
        </p:txBody>
      </p:sp>
      <p:pic>
        <p:nvPicPr>
          <p:cNvPr id="201730" name="Picture 2" descr="C:\Users\HUMBERTO\Pictures\ADÀN Y EVAN\K036.JPG"/>
          <p:cNvPicPr>
            <a:picLocks noChangeAspect="1" noChangeArrowheads="1"/>
          </p:cNvPicPr>
          <p:nvPr/>
        </p:nvPicPr>
        <p:blipFill>
          <a:blip r:embed="rId2" cstate="print"/>
          <a:srcRect/>
          <a:stretch>
            <a:fillRect/>
          </a:stretch>
        </p:blipFill>
        <p:spPr bwMode="auto">
          <a:xfrm>
            <a:off x="7818965" y="1600200"/>
            <a:ext cx="3631952" cy="3528392"/>
          </a:xfrm>
          <a:prstGeom prst="rect">
            <a:avLst/>
          </a:prstGeom>
          <a:noFill/>
        </p:spPr>
      </p:pic>
      <p:sp>
        <p:nvSpPr>
          <p:cNvPr id="5" name="4 Terminador"/>
          <p:cNvSpPr/>
          <p:nvPr/>
        </p:nvSpPr>
        <p:spPr>
          <a:xfrm>
            <a:off x="7405936" y="5311154"/>
            <a:ext cx="4176464" cy="128619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prstClr val="white"/>
                </a:solidFill>
                <a:latin typeface="Calibri"/>
              </a:rPr>
              <a:t> </a:t>
            </a:r>
          </a:p>
          <a:p>
            <a:pPr algn="ctr"/>
            <a:r>
              <a:rPr lang="es-ES" sz="3200" b="1" dirty="0">
                <a:solidFill>
                  <a:prstClr val="white"/>
                </a:solidFill>
                <a:latin typeface="Calibri"/>
              </a:rPr>
              <a:t>La observancia del sábado nos recuerda que Él nos Creó.</a:t>
            </a:r>
            <a:br>
              <a:rPr lang="es-ES" sz="3200" b="1" dirty="0">
                <a:solidFill>
                  <a:prstClr val="white"/>
                </a:solidFill>
                <a:latin typeface="Calibri"/>
              </a:rPr>
            </a:br>
            <a:endParaRPr lang="es-ES" sz="2400" b="1" dirty="0">
              <a:solidFill>
                <a:prstClr val="white"/>
              </a:solidFill>
              <a:latin typeface="Calibri"/>
            </a:endParaRPr>
          </a:p>
        </p:txBody>
      </p:sp>
    </p:spTree>
    <p:extLst>
      <p:ext uri="{BB962C8B-B14F-4D97-AF65-F5344CB8AC3E}">
        <p14:creationId xmlns:p14="http://schemas.microsoft.com/office/powerpoint/2010/main" val="31189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1730"/>
                                        </p:tgtEl>
                                        <p:attrNameLst>
                                          <p:attrName>style.visibility</p:attrName>
                                        </p:attrNameLst>
                                      </p:cBhvr>
                                      <p:to>
                                        <p:strVal val="visible"/>
                                      </p:to>
                                    </p:set>
                                    <p:anim to="" calcmode="lin" valueType="num">
                                      <p:cBhvr>
                                        <p:cTn id="12" dur="1" fill="hold"/>
                                        <p:tgtEl>
                                          <p:spTgt spid="20173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diamond(in)">
                                      <p:cBhvr>
                                        <p:cTn id="17" dur="2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diamond(in)">
                                      <p:cBhvr>
                                        <p:cTn id="22" dur="20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to="" calcmode="lin" valueType="num">
                                      <p:cBhvr>
                                        <p:cTn id="3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ES" sz="3600" b="1" i="1" dirty="0"/>
              <a:t/>
            </a:r>
            <a:br>
              <a:rPr lang="es-ES" sz="3600" b="1" i="1" dirty="0"/>
            </a:br>
            <a:r>
              <a:rPr lang="es-ES" sz="3600" b="1" i="1" dirty="0"/>
              <a:t>Además de reconocer a Dios como Creador, ¿de qué más es señal el sábado? </a:t>
            </a:r>
            <a:r>
              <a:rPr lang="es-ES" sz="3600" dirty="0"/>
              <a:t/>
            </a:r>
            <a:br>
              <a:rPr lang="es-ES" sz="3600" dirty="0"/>
            </a:br>
            <a:endParaRPr lang="es-ES" sz="3600" dirty="0"/>
          </a:p>
        </p:txBody>
      </p:sp>
      <p:sp>
        <p:nvSpPr>
          <p:cNvPr id="3" name="2 Marcador de contenido"/>
          <p:cNvSpPr>
            <a:spLocks noGrp="1"/>
          </p:cNvSpPr>
          <p:nvPr>
            <p:ph idx="1"/>
          </p:nvPr>
        </p:nvSpPr>
        <p:spPr>
          <a:xfrm>
            <a:off x="609600" y="1600201"/>
            <a:ext cx="10972800" cy="4818528"/>
          </a:xfrm>
          <a:solidFill>
            <a:schemeClr val="bg2">
              <a:lumMod val="75000"/>
            </a:schemeClr>
          </a:solidFill>
        </p:spPr>
        <p:txBody>
          <a:bodyPr>
            <a:normAutofit lnSpcReduction="10000"/>
          </a:bodyPr>
          <a:lstStyle/>
          <a:p>
            <a:pPr marL="0" indent="0">
              <a:buNone/>
            </a:pPr>
            <a:r>
              <a:rPr lang="es-ES" b="1" i="1" dirty="0" smtClean="0"/>
              <a:t>Éxodo 31:13.</a:t>
            </a:r>
            <a:r>
              <a:rPr lang="es-ES" dirty="0" smtClean="0"/>
              <a:t/>
            </a:r>
            <a:br>
              <a:rPr lang="es-ES" dirty="0" smtClean="0"/>
            </a:br>
            <a:r>
              <a:rPr lang="es-ES" dirty="0" smtClean="0"/>
              <a:t>"Tú hablarás a los hijos de Israel, diciendo: En verdad vosotros guardaréis mis días de reposo; porque es señal entre mí y vosotros por vuestras generaciones, para que sepáis que yo soy Jehová que os santifico".</a:t>
            </a:r>
            <a:br>
              <a:rPr lang="es-ES" dirty="0" smtClean="0"/>
            </a:br>
            <a:r>
              <a:rPr lang="es-ES" dirty="0" smtClean="0"/>
              <a:t/>
            </a:r>
            <a:br>
              <a:rPr lang="es-ES" dirty="0" smtClean="0"/>
            </a:br>
            <a:r>
              <a:rPr lang="es-ES" b="1" dirty="0" smtClean="0"/>
              <a:t>Nota:</a:t>
            </a:r>
            <a:r>
              <a:rPr lang="es-ES" dirty="0" smtClean="0"/>
              <a:t> En este texto se nos indica que el Sábado es una señal o sello que nos identifica como el pueblo que está siento Santificado por Dios.</a:t>
            </a:r>
            <a:br>
              <a:rPr lang="es-ES" dirty="0" smtClean="0"/>
            </a:br>
            <a:endParaRPr lang="es-ES" dirty="0"/>
          </a:p>
        </p:txBody>
      </p:sp>
    </p:spTree>
    <p:extLst>
      <p:ext uri="{BB962C8B-B14F-4D97-AF65-F5344CB8AC3E}">
        <p14:creationId xmlns:p14="http://schemas.microsoft.com/office/powerpoint/2010/main" val="35453099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6871" y="188640"/>
            <a:ext cx="11654117" cy="6408712"/>
          </a:xfrm>
          <a:solidFill>
            <a:srgbClr val="00B0F0"/>
          </a:solidFill>
        </p:spPr>
        <p:txBody>
          <a:bodyPr>
            <a:normAutofit/>
          </a:bodyPr>
          <a:lstStyle/>
          <a:p>
            <a:pPr algn="ctr">
              <a:buNone/>
            </a:pPr>
            <a:endParaRPr lang="es-ES" dirty="0" smtClean="0"/>
          </a:p>
          <a:p>
            <a:pPr algn="ctr">
              <a:buNone/>
            </a:pPr>
            <a:r>
              <a:rPr lang="es-ES" dirty="0" smtClean="0"/>
              <a:t>La lucha en la Profecía de Apocalipsis 13:11-18, tendrá como centro la Ley de Dios, específicamente el </a:t>
            </a:r>
            <a:r>
              <a:rPr lang="es-ES" b="1" dirty="0" smtClean="0">
                <a:solidFill>
                  <a:srgbClr val="FFFF00"/>
                </a:solidFill>
              </a:rPr>
              <a:t>cuarto Mandamiento</a:t>
            </a:r>
            <a:r>
              <a:rPr lang="es-ES" dirty="0" smtClean="0"/>
              <a:t>, la santificación del </a:t>
            </a:r>
            <a:r>
              <a:rPr lang="es-ES" b="1" dirty="0" smtClean="0">
                <a:solidFill>
                  <a:srgbClr val="FFFF00"/>
                </a:solidFill>
              </a:rPr>
              <a:t>sábado.</a:t>
            </a:r>
          </a:p>
          <a:p>
            <a:endParaRPr lang="es-ES" dirty="0" smtClean="0"/>
          </a:p>
          <a:p>
            <a:pPr algn="ctr">
              <a:buNone/>
            </a:pPr>
            <a:r>
              <a:rPr lang="es-ES" dirty="0" smtClean="0"/>
              <a:t>    </a:t>
            </a:r>
            <a:r>
              <a:rPr lang="es-ES" sz="3500" b="1" dirty="0">
                <a:solidFill>
                  <a:srgbClr val="FF0000"/>
                </a:solidFill>
              </a:rPr>
              <a:t>¿Cuál es la señal que distingue a los seguidores de la bestia?</a:t>
            </a:r>
          </a:p>
          <a:p>
            <a:endParaRPr lang="es-ES" dirty="0" smtClean="0"/>
          </a:p>
          <a:p>
            <a:pPr algn="ctr">
              <a:buNone/>
            </a:pPr>
            <a:r>
              <a:rPr lang="es-ES" dirty="0" smtClean="0"/>
              <a:t>   La observancia del </a:t>
            </a:r>
            <a:r>
              <a:rPr lang="es-ES" b="1" dirty="0" smtClean="0">
                <a:solidFill>
                  <a:srgbClr val="FFFF00"/>
                </a:solidFill>
              </a:rPr>
              <a:t>domingo </a:t>
            </a:r>
            <a:r>
              <a:rPr lang="es-ES" dirty="0" smtClean="0"/>
              <a:t>constituye la </a:t>
            </a:r>
            <a:r>
              <a:rPr lang="es-ES" b="1" dirty="0" smtClean="0">
                <a:solidFill>
                  <a:srgbClr val="FFFF00"/>
                </a:solidFill>
              </a:rPr>
              <a:t>señal de sumisión a la bestia</a:t>
            </a:r>
            <a:r>
              <a:rPr lang="es-ES" dirty="0" smtClean="0"/>
              <a:t>. Pero esto será sólo cuando resurja el poder de la bestia y la observancia del </a:t>
            </a:r>
            <a:r>
              <a:rPr lang="es-ES" b="1" dirty="0" smtClean="0">
                <a:solidFill>
                  <a:srgbClr val="FFFF00"/>
                </a:solidFill>
              </a:rPr>
              <a:t>domingo se imponga como una ley civil que debe cumplirse. </a:t>
            </a:r>
            <a:endParaRPr lang="es-ES" b="1" dirty="0">
              <a:solidFill>
                <a:srgbClr val="FFFF00"/>
              </a:solidFill>
            </a:endParaRPr>
          </a:p>
        </p:txBody>
      </p:sp>
    </p:spTree>
    <p:extLst>
      <p:ext uri="{BB962C8B-B14F-4D97-AF65-F5344CB8AC3E}">
        <p14:creationId xmlns:p14="http://schemas.microsoft.com/office/powerpoint/2010/main" val="804873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293" y="260648"/>
            <a:ext cx="11797553" cy="6264696"/>
          </a:xfrm>
          <a:solidFill>
            <a:srgbClr val="00B050"/>
          </a:solidFill>
        </p:spPr>
        <p:txBody>
          <a:bodyPr>
            <a:noAutofit/>
          </a:bodyPr>
          <a:lstStyle/>
          <a:p>
            <a:r>
              <a:rPr lang="es-ES" dirty="0"/>
              <a:t>Al recibir la “marca en la </a:t>
            </a:r>
            <a:r>
              <a:rPr lang="es-ES" b="1" dirty="0">
                <a:solidFill>
                  <a:srgbClr val="FFFF00"/>
                </a:solidFill>
              </a:rPr>
              <a:t>mano derecha</a:t>
            </a:r>
            <a:r>
              <a:rPr lang="es-ES" dirty="0"/>
              <a:t> o en la </a:t>
            </a:r>
            <a:r>
              <a:rPr lang="es-ES" b="1" dirty="0">
                <a:solidFill>
                  <a:srgbClr val="FFFF00"/>
                </a:solidFill>
              </a:rPr>
              <a:t>frente”</a:t>
            </a:r>
            <a:r>
              <a:rPr lang="es-ES" dirty="0"/>
              <a:t> indica que están afectadas las </a:t>
            </a:r>
            <a:r>
              <a:rPr lang="es-ES" b="1" dirty="0">
                <a:solidFill>
                  <a:srgbClr val="FFFF00"/>
                </a:solidFill>
              </a:rPr>
              <a:t>acciones</a:t>
            </a:r>
            <a:r>
              <a:rPr lang="es-ES" dirty="0"/>
              <a:t> y los </a:t>
            </a:r>
            <a:r>
              <a:rPr lang="es-ES" b="1" dirty="0">
                <a:solidFill>
                  <a:srgbClr val="FFFF00"/>
                </a:solidFill>
              </a:rPr>
              <a:t>pensamientos de quienes reciben la señal.</a:t>
            </a:r>
          </a:p>
          <a:p>
            <a:pPr marL="0" indent="0">
              <a:buNone/>
            </a:pPr>
            <a:r>
              <a:rPr lang="es-ES" dirty="0" smtClean="0"/>
              <a:t>Como </a:t>
            </a:r>
            <a:r>
              <a:rPr lang="es-ES" dirty="0"/>
              <a:t>ultimo recurso para obtener la sumisión de los que guardan los Mandamientos de Dios se dictará un decreto: </a:t>
            </a:r>
            <a:r>
              <a:rPr lang="es-ES" b="1" dirty="0">
                <a:solidFill>
                  <a:srgbClr val="FFFF00"/>
                </a:solidFill>
              </a:rPr>
              <a:t>Que ninguno pueda comprar ni vender</a:t>
            </a:r>
            <a:r>
              <a:rPr lang="es-ES" dirty="0"/>
              <a:t>, sino el que </a:t>
            </a:r>
            <a:r>
              <a:rPr lang="es-ES" b="1" dirty="0">
                <a:solidFill>
                  <a:srgbClr val="FFFF00"/>
                </a:solidFill>
              </a:rPr>
              <a:t>tenga la marca o el nombre de la bestia, o el numero de su nombre</a:t>
            </a:r>
            <a:r>
              <a:rPr lang="es-ES" dirty="0"/>
              <a:t>(Vers.17).</a:t>
            </a:r>
          </a:p>
          <a:p>
            <a:endParaRPr lang="es-ES" dirty="0"/>
          </a:p>
          <a:p>
            <a:r>
              <a:rPr lang="es-ES" dirty="0"/>
              <a:t>En ese tiempo de </a:t>
            </a:r>
            <a:r>
              <a:rPr lang="es-ES" b="1" dirty="0">
                <a:solidFill>
                  <a:srgbClr val="FFFF00"/>
                </a:solidFill>
              </a:rPr>
              <a:t>angustia</a:t>
            </a:r>
            <a:r>
              <a:rPr lang="es-ES" dirty="0"/>
              <a:t>, Dios </a:t>
            </a:r>
            <a:r>
              <a:rPr lang="es-ES" b="1" dirty="0">
                <a:solidFill>
                  <a:srgbClr val="FFFF00"/>
                </a:solidFill>
              </a:rPr>
              <a:t>proveerá</a:t>
            </a:r>
            <a:r>
              <a:rPr lang="es-ES" dirty="0"/>
              <a:t> para suplir las necesidades de sus hijos como lo hizo con los </a:t>
            </a:r>
            <a:r>
              <a:rPr lang="es-ES" b="1" dirty="0">
                <a:solidFill>
                  <a:srgbClr val="FFFF00"/>
                </a:solidFill>
              </a:rPr>
              <a:t>tres hebreos que fueron echados al horno de fuego</a:t>
            </a:r>
            <a:r>
              <a:rPr lang="es-ES" dirty="0"/>
              <a:t>, o como lo hizo con</a:t>
            </a:r>
            <a:r>
              <a:rPr lang="es-ES" b="1" dirty="0">
                <a:solidFill>
                  <a:srgbClr val="FFFF00"/>
                </a:solidFill>
              </a:rPr>
              <a:t> Elías</a:t>
            </a:r>
            <a:r>
              <a:rPr lang="es-ES" dirty="0"/>
              <a:t> (1 Reyes 17:3-6). </a:t>
            </a:r>
          </a:p>
        </p:txBody>
      </p:sp>
    </p:spTree>
    <p:extLst>
      <p:ext uri="{BB962C8B-B14F-4D97-AF65-F5344CB8AC3E}">
        <p14:creationId xmlns:p14="http://schemas.microsoft.com/office/powerpoint/2010/main" val="3313613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4" name="3 Pergamino horizontal"/>
          <p:cNvSpPr/>
          <p:nvPr/>
        </p:nvSpPr>
        <p:spPr>
          <a:xfrm>
            <a:off x="878541" y="4005064"/>
            <a:ext cx="10434917" cy="2520280"/>
          </a:xfrm>
          <a:prstGeom prst="horizontalScrol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a:solidFill>
                  <a:prstClr val="white"/>
                </a:solidFill>
                <a:latin typeface="Calibri"/>
              </a:rPr>
              <a:t>El sábado nos conduce a Dios como nuestro Creador, y desde el momento que la persona sepa la verdad y no la obedezca, no será salva (Léase </a:t>
            </a:r>
            <a:r>
              <a:rPr lang="es-ES" sz="3200" b="1" dirty="0">
                <a:solidFill>
                  <a:srgbClr val="FFFF00"/>
                </a:solidFill>
                <a:latin typeface="Calibri"/>
              </a:rPr>
              <a:t>Mateo 7:24-27).</a:t>
            </a:r>
          </a:p>
        </p:txBody>
      </p:sp>
      <p:sp>
        <p:nvSpPr>
          <p:cNvPr id="5" name="4 Pergamino horizontal"/>
          <p:cNvSpPr/>
          <p:nvPr/>
        </p:nvSpPr>
        <p:spPr>
          <a:xfrm>
            <a:off x="573741" y="0"/>
            <a:ext cx="11026588" cy="3958216"/>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a:solidFill>
                  <a:prstClr val="white"/>
                </a:solidFill>
                <a:latin typeface="Calibri"/>
              </a:rPr>
              <a:t>En las cosas de Dios no hay termino medio, si estamos de parte de Dios, santificamos el sábado, día que Él ordena,  y si santificamos el domingo, día de reposo impuesto por el hombre de pecado, le servimos no a Dios sino al adversario de Dios.</a:t>
            </a:r>
          </a:p>
          <a:p>
            <a:endParaRPr lang="es-ES" dirty="0">
              <a:solidFill>
                <a:prstClr val="white"/>
              </a:solidFill>
              <a:latin typeface="Calibri"/>
            </a:endParaRPr>
          </a:p>
        </p:txBody>
      </p:sp>
    </p:spTree>
    <p:extLst>
      <p:ext uri="{BB962C8B-B14F-4D97-AF65-F5344CB8AC3E}">
        <p14:creationId xmlns:p14="http://schemas.microsoft.com/office/powerpoint/2010/main" val="12355234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1"/>
          </a:solidFill>
        </p:spPr>
        <p:txBody>
          <a:bodyPr>
            <a:normAutofit fontScale="90000"/>
          </a:bodyPr>
          <a:lstStyle/>
          <a:p>
            <a:r>
              <a:rPr lang="es-ES" b="1" i="1" dirty="0" smtClean="0">
                <a:solidFill>
                  <a:schemeClr val="bg1"/>
                </a:solidFill>
              </a:rPr>
              <a:t>Contraste entre Daniel, hebreo, y Belsasar rey de los caldeos. </a:t>
            </a:r>
            <a:endParaRPr lang="es-ES" b="1" i="1" dirty="0">
              <a:solidFill>
                <a:schemeClr val="bg1"/>
              </a:solidFill>
            </a:endParaRPr>
          </a:p>
        </p:txBody>
      </p:sp>
      <p:sp>
        <p:nvSpPr>
          <p:cNvPr id="4" name="3 Marcador de contenido"/>
          <p:cNvSpPr>
            <a:spLocks noGrp="1"/>
          </p:cNvSpPr>
          <p:nvPr>
            <p:ph sz="half" idx="1"/>
          </p:nvPr>
        </p:nvSpPr>
        <p:spPr>
          <a:xfrm>
            <a:off x="1228165" y="1600200"/>
            <a:ext cx="4038600" cy="4925144"/>
          </a:xfrm>
          <a:solidFill>
            <a:srgbClr val="0070C0"/>
          </a:solidFill>
        </p:spPr>
        <p:txBody>
          <a:bodyPr>
            <a:normAutofit/>
          </a:bodyPr>
          <a:lstStyle/>
          <a:p>
            <a:pPr algn="ctr">
              <a:buNone/>
            </a:pPr>
            <a:r>
              <a:rPr lang="es-ES" sz="4500" b="1" dirty="0">
                <a:solidFill>
                  <a:srgbClr val="FF0000"/>
                </a:solidFill>
              </a:rPr>
              <a:t>     </a:t>
            </a:r>
          </a:p>
          <a:p>
            <a:pPr algn="ctr">
              <a:buNone/>
            </a:pPr>
            <a:r>
              <a:rPr lang="es-ES" sz="4800" b="1" dirty="0">
                <a:solidFill>
                  <a:srgbClr val="FFFF00"/>
                </a:solidFill>
              </a:rPr>
              <a:t>Genealogía de Daniel, descendencia real.</a:t>
            </a:r>
          </a:p>
        </p:txBody>
      </p:sp>
      <p:sp>
        <p:nvSpPr>
          <p:cNvPr id="5" name="4 Marcador de contenido"/>
          <p:cNvSpPr>
            <a:spLocks noGrp="1"/>
          </p:cNvSpPr>
          <p:nvPr>
            <p:ph sz="half" idx="2"/>
          </p:nvPr>
        </p:nvSpPr>
        <p:spPr>
          <a:xfrm>
            <a:off x="7230035" y="1600200"/>
            <a:ext cx="4038600" cy="4925144"/>
          </a:xfrm>
          <a:solidFill>
            <a:srgbClr val="0070C0"/>
          </a:solidFill>
        </p:spPr>
        <p:txBody>
          <a:bodyPr>
            <a:normAutofit/>
          </a:bodyPr>
          <a:lstStyle/>
          <a:p>
            <a:pPr algn="ctr">
              <a:buNone/>
            </a:pPr>
            <a:r>
              <a:rPr lang="es-ES" sz="4500" b="1" dirty="0">
                <a:solidFill>
                  <a:srgbClr val="FF0000"/>
                </a:solidFill>
              </a:rPr>
              <a:t>  </a:t>
            </a:r>
          </a:p>
          <a:p>
            <a:pPr algn="ctr">
              <a:buNone/>
            </a:pPr>
            <a:r>
              <a:rPr lang="es-ES" sz="4500" b="1" dirty="0">
                <a:solidFill>
                  <a:srgbClr val="FFFF00"/>
                </a:solidFill>
              </a:rPr>
              <a:t>Genealogía de Belsasar, descendencia real.</a:t>
            </a:r>
          </a:p>
        </p:txBody>
      </p:sp>
    </p:spTree>
    <p:extLst>
      <p:ext uri="{BB962C8B-B14F-4D97-AF65-F5344CB8AC3E}">
        <p14:creationId xmlns:p14="http://schemas.microsoft.com/office/powerpoint/2010/main" val="348906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diamond(in)">
                                      <p:cBhvr>
                                        <p:cTn id="12" dur="2000"/>
                                        <p:tgtEl>
                                          <p:spTgt spid="4">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diamond(in)">
                                      <p:cBhvr>
                                        <p:cTn id="17" dur="20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5">
                                            <p:bg/>
                                          </p:spTgt>
                                        </p:tgtEl>
                                        <p:attrNameLst>
                                          <p:attrName>style.visibility</p:attrName>
                                        </p:attrNameLst>
                                      </p:cBhvr>
                                      <p:to>
                                        <p:strVal val="visible"/>
                                      </p:to>
                                    </p:set>
                                    <p:animEffect transition="in" filter="diamond(in)">
                                      <p:cBhvr>
                                        <p:cTn id="22" dur="2000"/>
                                        <p:tgtEl>
                                          <p:spTgt spid="5">
                                            <p:bg/>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diamond(in)">
                                      <p:cBhvr>
                                        <p:cTn id="27"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uiExpand="1" build="p" animBg="1"/>
      <p:bldP spid="5"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5" name="4 Título"/>
          <p:cNvSpPr>
            <a:spLocks noGrp="1"/>
          </p:cNvSpPr>
          <p:nvPr>
            <p:ph type="title"/>
          </p:nvPr>
        </p:nvSpPr>
        <p:spPr>
          <a:xfrm>
            <a:off x="1981200" y="274638"/>
            <a:ext cx="8229600" cy="1714202"/>
          </a:xfrm>
          <a:solidFill>
            <a:srgbClr val="FFFF00"/>
          </a:solidFill>
        </p:spPr>
        <p:txBody>
          <a:bodyPr>
            <a:normAutofit fontScale="90000"/>
          </a:bodyPr>
          <a:lstStyle/>
          <a:p>
            <a:r>
              <a:rPr lang="es-ES" dirty="0" smtClean="0"/>
              <a:t>Primero estudiemos cual fue la conducta de Daniel aunque estaba en medio de paganos</a:t>
            </a:r>
            <a:endParaRPr lang="es-ES" dirty="0"/>
          </a:p>
        </p:txBody>
      </p:sp>
      <p:sp>
        <p:nvSpPr>
          <p:cNvPr id="3" name="2 Marcador de contenido"/>
          <p:cNvSpPr>
            <a:spLocks noGrp="1"/>
          </p:cNvSpPr>
          <p:nvPr>
            <p:ph idx="1"/>
          </p:nvPr>
        </p:nvSpPr>
        <p:spPr>
          <a:xfrm>
            <a:off x="233082" y="2276873"/>
            <a:ext cx="11725836" cy="3849291"/>
          </a:xfrm>
          <a:solidFill>
            <a:schemeClr val="bg1">
              <a:lumMod val="95000"/>
            </a:schemeClr>
          </a:solidFill>
        </p:spPr>
        <p:txBody>
          <a:bodyPr>
            <a:normAutofit/>
          </a:bodyPr>
          <a:lstStyle/>
          <a:p>
            <a:pPr>
              <a:buNone/>
            </a:pPr>
            <a:r>
              <a:rPr lang="es-ES" sz="3600" b="1" dirty="0"/>
              <a:t>       </a:t>
            </a:r>
            <a:r>
              <a:rPr lang="es-ES" sz="3600" b="1" dirty="0">
                <a:solidFill>
                  <a:srgbClr val="FF0000"/>
                </a:solidFill>
              </a:rPr>
              <a:t>Daniel 1: 1-8.</a:t>
            </a:r>
          </a:p>
          <a:p>
            <a:pPr algn="ctr">
              <a:buNone/>
            </a:pPr>
            <a:r>
              <a:rPr lang="es-ES" dirty="0" smtClean="0"/>
              <a:t>    </a:t>
            </a:r>
            <a:r>
              <a:rPr lang="es-ES" sz="3600" dirty="0" smtClean="0"/>
              <a:t>Vino Nabucodonosor rey de Babilonia a Jerusalén, y la sitio. 2 Y el Señor </a:t>
            </a:r>
            <a:r>
              <a:rPr lang="es-ES" sz="3600" b="1" dirty="0" smtClean="0">
                <a:solidFill>
                  <a:srgbClr val="FF0000"/>
                </a:solidFill>
              </a:rPr>
              <a:t>entrego</a:t>
            </a:r>
            <a:r>
              <a:rPr lang="es-ES" sz="3600" dirty="0" smtClean="0"/>
              <a:t> en sus manos a Joasin rey de Judá, y parte de los utensilios de la casa de Dio. Los llevó a la tierra de Sinar,  a la casa de su dios, y guardó los utensilios en la casa del tesoro de su dios.</a:t>
            </a:r>
            <a:endParaRPr lang="es-ES" dirty="0" smtClean="0"/>
          </a:p>
          <a:p>
            <a:endParaRPr lang="es-ES" dirty="0"/>
          </a:p>
        </p:txBody>
      </p:sp>
    </p:spTree>
    <p:extLst>
      <p:ext uri="{BB962C8B-B14F-4D97-AF65-F5344CB8AC3E}">
        <p14:creationId xmlns:p14="http://schemas.microsoft.com/office/powerpoint/2010/main" val="218359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diamond(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7882" y="1268760"/>
            <a:ext cx="11403106" cy="4176465"/>
          </a:xfrm>
          <a:solidFill>
            <a:schemeClr val="bg1">
              <a:lumMod val="95000"/>
            </a:schemeClr>
          </a:solidFill>
        </p:spPr>
        <p:txBody>
          <a:bodyPr>
            <a:normAutofit lnSpcReduction="10000"/>
          </a:bodyPr>
          <a:lstStyle/>
          <a:p>
            <a:r>
              <a:rPr lang="es-ES" sz="4000" dirty="0" smtClean="0"/>
              <a:t> 3 Entonces el rey dijo a Aspenaz, jefe de los eunucos, que trajese de los israelitas, </a:t>
            </a:r>
            <a:r>
              <a:rPr lang="es-ES" sz="4000" b="1" u="sng" dirty="0" smtClean="0">
                <a:solidFill>
                  <a:srgbClr val="FFFF00"/>
                </a:solidFill>
              </a:rPr>
              <a:t>del linaje real</a:t>
            </a:r>
            <a:r>
              <a:rPr lang="es-ES" sz="4000" dirty="0" smtClean="0"/>
              <a:t>, de los príncipes, jóvenes sin defecto, de buen parecer, entendidos en toda sabiduría, cultos e inteligentes, y aptos para servir en el palacio del rey. Y que les enseñara las letras y la lengua de los caldeos.</a:t>
            </a:r>
          </a:p>
          <a:p>
            <a:pPr>
              <a:buNone/>
            </a:pPr>
            <a:endParaRPr lang="es-ES" dirty="0"/>
          </a:p>
        </p:txBody>
      </p:sp>
    </p:spTree>
    <p:extLst>
      <p:ext uri="{BB962C8B-B14F-4D97-AF65-F5344CB8AC3E}">
        <p14:creationId xmlns:p14="http://schemas.microsoft.com/office/powerpoint/2010/main" val="243796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0305" y="836713"/>
            <a:ext cx="11367247" cy="5289451"/>
          </a:xfrm>
          <a:solidFill>
            <a:schemeClr val="accent1">
              <a:lumMod val="20000"/>
              <a:lumOff val="80000"/>
            </a:schemeClr>
          </a:solidFill>
        </p:spPr>
        <p:txBody>
          <a:bodyPr>
            <a:normAutofit/>
          </a:bodyPr>
          <a:lstStyle/>
          <a:p>
            <a:r>
              <a:rPr lang="es-ES" sz="3600" dirty="0" smtClean="0"/>
              <a:t>5 El rey les señaló ración diaria de la comida del rey y del vino que él bebía. Que los educara durante tres años, para que al fin de ellos se presentaran ante el rey.</a:t>
            </a:r>
          </a:p>
          <a:p>
            <a:endParaRPr lang="es-ES" sz="3600" dirty="0" smtClean="0"/>
          </a:p>
          <a:p>
            <a:r>
              <a:rPr lang="es-ES" sz="3600" dirty="0" smtClean="0"/>
              <a:t>6 Entre </a:t>
            </a:r>
            <a:r>
              <a:rPr lang="es-ES" sz="3600" b="1" u="sng" dirty="0" smtClean="0">
                <a:solidFill>
                  <a:srgbClr val="FF0000"/>
                </a:solidFill>
              </a:rPr>
              <a:t>éstos</a:t>
            </a:r>
            <a:r>
              <a:rPr lang="es-ES" sz="3600" dirty="0" smtClean="0"/>
              <a:t> estaban Daniel, Ananías, Misael y Azarías. </a:t>
            </a:r>
          </a:p>
          <a:p>
            <a:r>
              <a:rPr lang="es-ES" sz="3600" dirty="0" smtClean="0"/>
              <a:t>8 Daniel </a:t>
            </a:r>
            <a:r>
              <a:rPr lang="es-ES" sz="3600" b="1" u="sng" dirty="0" smtClean="0">
                <a:solidFill>
                  <a:srgbClr val="FF0000"/>
                </a:solidFill>
              </a:rPr>
              <a:t>propuso</a:t>
            </a:r>
            <a:r>
              <a:rPr lang="es-ES" sz="3600" dirty="0" smtClean="0"/>
              <a:t> en su corazón no </a:t>
            </a:r>
            <a:r>
              <a:rPr lang="es-ES" sz="3600" b="1" dirty="0" smtClean="0">
                <a:solidFill>
                  <a:srgbClr val="FF0000"/>
                </a:solidFill>
              </a:rPr>
              <a:t>contaminarse</a:t>
            </a:r>
            <a:r>
              <a:rPr lang="es-ES" sz="3600" dirty="0" smtClean="0"/>
              <a:t> con la </a:t>
            </a:r>
            <a:r>
              <a:rPr lang="es-ES" sz="3600" b="1" dirty="0" smtClean="0">
                <a:solidFill>
                  <a:srgbClr val="FF0000"/>
                </a:solidFill>
              </a:rPr>
              <a:t>comida </a:t>
            </a:r>
            <a:r>
              <a:rPr lang="es-ES" sz="3600" dirty="0" smtClean="0"/>
              <a:t>ni con el </a:t>
            </a:r>
            <a:r>
              <a:rPr lang="es-ES" sz="3600" b="1" dirty="0" smtClean="0">
                <a:solidFill>
                  <a:srgbClr val="FF0000"/>
                </a:solidFill>
              </a:rPr>
              <a:t>vino </a:t>
            </a:r>
            <a:r>
              <a:rPr lang="es-ES" sz="3600" dirty="0" smtClean="0"/>
              <a:t>del rey</a:t>
            </a:r>
            <a:endParaRPr lang="es-ES" dirty="0"/>
          </a:p>
        </p:txBody>
      </p:sp>
    </p:spTree>
    <p:extLst>
      <p:ext uri="{BB962C8B-B14F-4D97-AF65-F5344CB8AC3E}">
        <p14:creationId xmlns:p14="http://schemas.microsoft.com/office/powerpoint/2010/main" val="375259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5" name="4 Título"/>
          <p:cNvSpPr>
            <a:spLocks noGrp="1"/>
          </p:cNvSpPr>
          <p:nvPr>
            <p:ph type="title"/>
          </p:nvPr>
        </p:nvSpPr>
        <p:spPr>
          <a:solidFill>
            <a:srgbClr val="FF0000"/>
          </a:solidFill>
        </p:spPr>
        <p:txBody>
          <a:bodyPr>
            <a:normAutofit/>
          </a:bodyPr>
          <a:lstStyle/>
          <a:p>
            <a:r>
              <a:rPr lang="es-ES" b="1" i="1" dirty="0" smtClean="0"/>
              <a:t>¿Cuáles fueron los resultados</a:t>
            </a:r>
          </a:p>
        </p:txBody>
      </p:sp>
      <p:sp>
        <p:nvSpPr>
          <p:cNvPr id="3" name="2 Marcador de contenido"/>
          <p:cNvSpPr>
            <a:spLocks noGrp="1"/>
          </p:cNvSpPr>
          <p:nvPr>
            <p:ph idx="1"/>
          </p:nvPr>
        </p:nvSpPr>
        <p:spPr>
          <a:solidFill>
            <a:srgbClr val="00B0F0"/>
          </a:solidFill>
        </p:spPr>
        <p:txBody>
          <a:bodyPr>
            <a:normAutofit/>
          </a:bodyPr>
          <a:lstStyle/>
          <a:p>
            <a:r>
              <a:rPr lang="es-ES" dirty="0" smtClean="0"/>
              <a:t>17 A estos </a:t>
            </a:r>
            <a:r>
              <a:rPr lang="es-ES" b="1" dirty="0" smtClean="0">
                <a:solidFill>
                  <a:srgbClr val="FF0000"/>
                </a:solidFill>
              </a:rPr>
              <a:t>cuatro jóvenes</a:t>
            </a:r>
            <a:r>
              <a:rPr lang="es-ES" dirty="0" smtClean="0"/>
              <a:t>  Dios les dio conocimiento e inteligencia en toda letra y sabiduría. Además Daniel tuvo entendimiento en toda visión y sueños. </a:t>
            </a:r>
          </a:p>
          <a:p>
            <a:endParaRPr lang="es-ES" dirty="0" smtClean="0"/>
          </a:p>
          <a:p>
            <a:r>
              <a:rPr lang="es-ES" dirty="0" smtClean="0"/>
              <a:t>18 Y al fin del tiempo fijado… 19 El rey hablo con ellos, y entre todos </a:t>
            </a:r>
            <a:r>
              <a:rPr lang="es-ES" b="1" dirty="0" smtClean="0">
                <a:solidFill>
                  <a:srgbClr val="FF0000"/>
                </a:solidFill>
              </a:rPr>
              <a:t>no fue hallado otro como Daniel, Ananías, Misael y Azarías.</a:t>
            </a:r>
            <a:r>
              <a:rPr lang="es-ES" dirty="0" smtClean="0"/>
              <a:t> Así quedaron al servicio del Rey.</a:t>
            </a:r>
          </a:p>
        </p:txBody>
      </p:sp>
    </p:spTree>
    <p:extLst>
      <p:ext uri="{BB962C8B-B14F-4D97-AF65-F5344CB8AC3E}">
        <p14:creationId xmlns:p14="http://schemas.microsoft.com/office/powerpoint/2010/main" val="200794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to="" calcmode="lin" valueType="num">
                                      <p:cBhvr>
                                        <p:cTn id="23"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0659" y="376518"/>
            <a:ext cx="11546541" cy="6329082"/>
          </a:xfrm>
          <a:solidFill>
            <a:schemeClr val="accent2"/>
          </a:solidFill>
        </p:spPr>
        <p:txBody>
          <a:bodyPr>
            <a:normAutofit/>
          </a:bodyPr>
          <a:lstStyle/>
          <a:p>
            <a:pPr algn="ctr"/>
            <a:r>
              <a:rPr lang="es-ES" sz="3600" dirty="0" smtClean="0"/>
              <a:t>20  En todo asunto de sabiduría e inteligencia que el rey los consulto, los encontró </a:t>
            </a:r>
            <a:r>
              <a:rPr lang="es-ES" sz="3600" b="1" dirty="0" smtClean="0">
                <a:solidFill>
                  <a:srgbClr val="FFFF00"/>
                </a:solidFill>
              </a:rPr>
              <a:t>diez veces mejores que todos los magos y astrólogos que había en todo su reino</a:t>
            </a:r>
            <a:r>
              <a:rPr lang="es-ES" sz="3600" dirty="0" smtClean="0"/>
              <a:t>. </a:t>
            </a:r>
          </a:p>
          <a:p>
            <a:pPr>
              <a:buNone/>
            </a:pPr>
            <a:r>
              <a:rPr lang="es-ES" sz="3600" dirty="0" smtClean="0"/>
              <a:t> </a:t>
            </a:r>
          </a:p>
          <a:p>
            <a:pPr algn="ctr">
              <a:buNone/>
            </a:pPr>
            <a:r>
              <a:rPr lang="es-ES" sz="3600" dirty="0" smtClean="0"/>
              <a:t>21 Y Daniel siguió allí hasta el primer año del rey Darío. Lo que nos está diciendo la Biblia aquí es que todo el periodo del Imperio  Babilónico cuyos reyes fueron Nabucodonosor y Belsasar, y después el imperio Medo Persa hasta Darío, </a:t>
            </a:r>
            <a:r>
              <a:rPr lang="es-ES" sz="3600" b="1" dirty="0" smtClean="0">
                <a:solidFill>
                  <a:srgbClr val="FFFF00"/>
                </a:solidFill>
              </a:rPr>
              <a:t>tuvieron el conocimientos del Dios verdadera a través de Daniel y sus tres compañeros. </a:t>
            </a:r>
          </a:p>
        </p:txBody>
      </p:sp>
    </p:spTree>
    <p:extLst>
      <p:ext uri="{BB962C8B-B14F-4D97-AF65-F5344CB8AC3E}">
        <p14:creationId xmlns:p14="http://schemas.microsoft.com/office/powerpoint/2010/main" val="110309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81200" y="274638"/>
            <a:ext cx="8229600" cy="2002234"/>
          </a:xfrm>
          <a:solidFill>
            <a:schemeClr val="accent2">
              <a:lumMod val="50000"/>
            </a:schemeClr>
          </a:solidFill>
        </p:spPr>
        <p:txBody>
          <a:bodyPr>
            <a:normAutofit fontScale="90000"/>
          </a:bodyPr>
          <a:lstStyle/>
          <a:p>
            <a:r>
              <a:rPr lang="es-ES" b="1" i="1" dirty="0" smtClean="0">
                <a:solidFill>
                  <a:srgbClr val="FFFF00"/>
                </a:solidFill>
              </a:rPr>
              <a:t>Leamos cual fue el proceder de Belsasar, a pesar del conocimiento que tenía del verdadero Dios.</a:t>
            </a:r>
            <a:endParaRPr lang="es-ES" b="1" i="1" dirty="0">
              <a:solidFill>
                <a:srgbClr val="FFFF00"/>
              </a:solidFill>
            </a:endParaRPr>
          </a:p>
        </p:txBody>
      </p:sp>
      <p:sp>
        <p:nvSpPr>
          <p:cNvPr id="4" name="3 Marcador de contenido"/>
          <p:cNvSpPr>
            <a:spLocks noGrp="1"/>
          </p:cNvSpPr>
          <p:nvPr>
            <p:ph idx="1"/>
          </p:nvPr>
        </p:nvSpPr>
        <p:spPr>
          <a:xfrm>
            <a:off x="197223" y="2636913"/>
            <a:ext cx="11707905" cy="3853534"/>
          </a:xfrm>
          <a:solidFill>
            <a:srgbClr val="00B050"/>
          </a:solidFill>
        </p:spPr>
        <p:txBody>
          <a:bodyPr>
            <a:normAutofit/>
          </a:bodyPr>
          <a:lstStyle/>
          <a:p>
            <a:pPr algn="ctr">
              <a:buNone/>
            </a:pPr>
            <a:r>
              <a:rPr lang="es-ES" sz="3900" b="1" dirty="0">
                <a:solidFill>
                  <a:srgbClr val="FF0000"/>
                </a:solidFill>
              </a:rPr>
              <a:t>Daniel 5: </a:t>
            </a:r>
            <a:r>
              <a:rPr lang="es-ES" sz="3900" b="1" dirty="0" smtClean="0">
                <a:solidFill>
                  <a:srgbClr val="FF0000"/>
                </a:solidFill>
              </a:rPr>
              <a:t>1-4.</a:t>
            </a:r>
            <a:r>
              <a:rPr lang="es-ES" sz="3600" b="1" dirty="0" smtClean="0">
                <a:solidFill>
                  <a:srgbClr val="FF0000"/>
                </a:solidFill>
              </a:rPr>
              <a:t>1  </a:t>
            </a:r>
            <a:r>
              <a:rPr lang="es-ES" dirty="0" smtClean="0"/>
              <a:t>El </a:t>
            </a:r>
            <a:r>
              <a:rPr lang="es-ES" dirty="0"/>
              <a:t>rey Belsasar hizo un gran banquete  a mil de sus príncipes, y en presencia de ellos bebía vino. 2 </a:t>
            </a:r>
            <a:r>
              <a:rPr lang="es-ES" b="1" dirty="0">
                <a:solidFill>
                  <a:srgbClr val="FFFF00"/>
                </a:solidFill>
              </a:rPr>
              <a:t>Excitado</a:t>
            </a:r>
            <a:r>
              <a:rPr lang="es-ES" dirty="0"/>
              <a:t> por el vino, mandó traer los vasos de oro y de plata que Nabucodonosor su padre había traído del </a:t>
            </a:r>
            <a:r>
              <a:rPr lang="es-ES" b="1" dirty="0">
                <a:solidFill>
                  <a:srgbClr val="FFFF00"/>
                </a:solidFill>
              </a:rPr>
              <a:t>templo de Jerusalén</a:t>
            </a:r>
            <a:r>
              <a:rPr lang="es-ES" dirty="0"/>
              <a:t>; para beber en ellos el rey  y sus príncipes, sus esposas y concubinas. 4 Bebieron vino, y </a:t>
            </a:r>
            <a:r>
              <a:rPr lang="es-ES" b="1" dirty="0">
                <a:solidFill>
                  <a:srgbClr val="FFFF00"/>
                </a:solidFill>
              </a:rPr>
              <a:t>alabaron a sus dioses de oro y de plata, de bronce y de piedra, de madera y de piedra.</a:t>
            </a:r>
            <a:endParaRPr lang="es-ES" sz="2800" b="1" dirty="0">
              <a:solidFill>
                <a:srgbClr val="FFFF00"/>
              </a:solidFill>
            </a:endParaRPr>
          </a:p>
          <a:p>
            <a:endParaRPr lang="es-ES" dirty="0" smtClean="0"/>
          </a:p>
          <a:p>
            <a:endParaRPr lang="es-ES" dirty="0"/>
          </a:p>
        </p:txBody>
      </p:sp>
    </p:spTree>
    <p:extLst>
      <p:ext uri="{BB962C8B-B14F-4D97-AF65-F5344CB8AC3E}">
        <p14:creationId xmlns:p14="http://schemas.microsoft.com/office/powerpoint/2010/main" val="358066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diamond(in)">
                                      <p:cBhvr>
                                        <p:cTn id="12" dur="2000"/>
                                        <p:tgtEl>
                                          <p:spTgt spid="4">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diamond(in)">
                                      <p:cBhvr>
                                        <p:cTn id="1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0659" y="268941"/>
            <a:ext cx="11600329" cy="5857223"/>
          </a:xfrm>
          <a:solidFill>
            <a:srgbClr val="92D050"/>
          </a:solidFill>
        </p:spPr>
        <p:txBody>
          <a:bodyPr>
            <a:normAutofit/>
          </a:bodyPr>
          <a:lstStyle/>
          <a:p>
            <a:r>
              <a:rPr lang="es-ES" dirty="0" smtClean="0"/>
              <a:t>5 En esa </a:t>
            </a:r>
            <a:r>
              <a:rPr lang="es-ES" b="1" dirty="0" smtClean="0">
                <a:solidFill>
                  <a:srgbClr val="FF0000"/>
                </a:solidFill>
              </a:rPr>
              <a:t>misma hora</a:t>
            </a:r>
            <a:r>
              <a:rPr lang="es-ES" dirty="0" smtClean="0"/>
              <a:t> apareció una </a:t>
            </a:r>
            <a:r>
              <a:rPr lang="es-ES" b="1" dirty="0" smtClean="0">
                <a:solidFill>
                  <a:srgbClr val="FF0000"/>
                </a:solidFill>
              </a:rPr>
              <a:t>mano de hombre</a:t>
            </a:r>
            <a:r>
              <a:rPr lang="es-ES" dirty="0" smtClean="0"/>
              <a:t>, y escribió delante del candelabro sobre la cal de la pared del palacio real. Y el rey veía la mano que escribía.</a:t>
            </a:r>
          </a:p>
          <a:p>
            <a:endParaRPr lang="es-ES" dirty="0" smtClean="0"/>
          </a:p>
          <a:p>
            <a:r>
              <a:rPr lang="es-ES" dirty="0" smtClean="0"/>
              <a:t>6 Entonces el rey </a:t>
            </a:r>
            <a:r>
              <a:rPr lang="es-ES" dirty="0" smtClean="0">
                <a:solidFill>
                  <a:srgbClr val="FF0000"/>
                </a:solidFill>
              </a:rPr>
              <a:t>palideció</a:t>
            </a:r>
            <a:r>
              <a:rPr lang="es-ES" dirty="0" smtClean="0"/>
              <a:t>, sus pensamientos se </a:t>
            </a:r>
            <a:r>
              <a:rPr lang="es-ES" dirty="0" smtClean="0">
                <a:solidFill>
                  <a:srgbClr val="FF0000"/>
                </a:solidFill>
              </a:rPr>
              <a:t>turbaron</a:t>
            </a:r>
            <a:r>
              <a:rPr lang="es-ES" dirty="0" smtClean="0"/>
              <a:t>, se </a:t>
            </a:r>
            <a:r>
              <a:rPr lang="es-ES" dirty="0" smtClean="0">
                <a:solidFill>
                  <a:srgbClr val="FF0000"/>
                </a:solidFill>
              </a:rPr>
              <a:t>debilitaron sus lomos</a:t>
            </a:r>
            <a:r>
              <a:rPr lang="es-ES" dirty="0" smtClean="0"/>
              <a:t> y sus </a:t>
            </a:r>
            <a:r>
              <a:rPr lang="es-ES" b="1" dirty="0" smtClean="0">
                <a:solidFill>
                  <a:srgbClr val="FF0000"/>
                </a:solidFill>
              </a:rPr>
              <a:t>rodillas se batían la una contra la otra.</a:t>
            </a:r>
          </a:p>
          <a:p>
            <a:endParaRPr lang="es-ES" dirty="0" smtClean="0"/>
          </a:p>
          <a:p>
            <a:r>
              <a:rPr lang="es-ES" dirty="0" smtClean="0"/>
              <a:t>7 A gritos el rey mandó traer </a:t>
            </a:r>
            <a:r>
              <a:rPr lang="es-ES" dirty="0" smtClean="0">
                <a:solidFill>
                  <a:srgbClr val="FF0000"/>
                </a:solidFill>
              </a:rPr>
              <a:t>magos</a:t>
            </a:r>
            <a:r>
              <a:rPr lang="es-ES" dirty="0" smtClean="0"/>
              <a:t>, </a:t>
            </a:r>
            <a:r>
              <a:rPr lang="es-ES" dirty="0" smtClean="0">
                <a:solidFill>
                  <a:srgbClr val="FF0000"/>
                </a:solidFill>
              </a:rPr>
              <a:t>caldeos </a:t>
            </a:r>
            <a:r>
              <a:rPr lang="es-ES" dirty="0" smtClean="0"/>
              <a:t>y </a:t>
            </a:r>
            <a:r>
              <a:rPr lang="es-ES" dirty="0" smtClean="0">
                <a:solidFill>
                  <a:srgbClr val="FF0000"/>
                </a:solidFill>
              </a:rPr>
              <a:t>adivinos</a:t>
            </a:r>
            <a:r>
              <a:rPr lang="es-ES" dirty="0" smtClean="0"/>
              <a:t>…8 Entonces entraron todos los sabios del rey, pero </a:t>
            </a:r>
            <a:r>
              <a:rPr lang="es-ES" u="sng" dirty="0" smtClean="0">
                <a:solidFill>
                  <a:srgbClr val="FF0000"/>
                </a:solidFill>
              </a:rPr>
              <a:t>ninguno pudo leer la escritura</a:t>
            </a:r>
            <a:r>
              <a:rPr lang="es-ES" dirty="0" smtClean="0"/>
              <a:t>, ni </a:t>
            </a:r>
            <a:r>
              <a:rPr lang="es-ES" dirty="0" smtClean="0">
                <a:solidFill>
                  <a:srgbClr val="FF0000"/>
                </a:solidFill>
              </a:rPr>
              <a:t>mostrar</a:t>
            </a:r>
            <a:r>
              <a:rPr lang="es-ES" dirty="0" smtClean="0"/>
              <a:t> al rey su </a:t>
            </a:r>
            <a:r>
              <a:rPr lang="es-ES" b="1" dirty="0" smtClean="0">
                <a:solidFill>
                  <a:srgbClr val="FF0000"/>
                </a:solidFill>
              </a:rPr>
              <a:t>interpretación.</a:t>
            </a:r>
            <a:endParaRPr lang="es-ES" b="1" dirty="0">
              <a:solidFill>
                <a:srgbClr val="FF0000"/>
              </a:solidFill>
            </a:endParaRPr>
          </a:p>
        </p:txBody>
      </p:sp>
    </p:spTree>
    <p:extLst>
      <p:ext uri="{BB962C8B-B14F-4D97-AF65-F5344CB8AC3E}">
        <p14:creationId xmlns:p14="http://schemas.microsoft.com/office/powerpoint/2010/main" val="3857146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4800" y="286871"/>
            <a:ext cx="11636188" cy="5878433"/>
          </a:xfrm>
          <a:solidFill>
            <a:srgbClr val="0070C0"/>
          </a:solidFill>
        </p:spPr>
        <p:txBody>
          <a:bodyPr>
            <a:normAutofit/>
          </a:bodyPr>
          <a:lstStyle/>
          <a:p>
            <a:r>
              <a:rPr lang="es-ES" sz="4000" b="1" dirty="0">
                <a:solidFill>
                  <a:srgbClr val="FF0000"/>
                </a:solidFill>
              </a:rPr>
              <a:t>Vers. 9  </a:t>
            </a:r>
            <a:r>
              <a:rPr lang="es-ES" sz="3600" dirty="0" smtClean="0"/>
              <a:t>Entonces el rey Belsasar quedó muy </a:t>
            </a:r>
            <a:r>
              <a:rPr lang="es-ES" sz="3600" b="1" dirty="0" smtClean="0">
                <a:solidFill>
                  <a:srgbClr val="FFFF00"/>
                </a:solidFill>
              </a:rPr>
              <a:t>turbado, palideció</a:t>
            </a:r>
            <a:r>
              <a:rPr lang="es-ES" sz="3600" dirty="0" smtClean="0"/>
              <a:t>, y sus príncipes quedaron </a:t>
            </a:r>
            <a:r>
              <a:rPr lang="es-ES" sz="3600" b="1" dirty="0" smtClean="0">
                <a:solidFill>
                  <a:srgbClr val="FFFF00"/>
                </a:solidFill>
              </a:rPr>
              <a:t>perplejos</a:t>
            </a:r>
            <a:r>
              <a:rPr lang="es-ES" sz="3600" dirty="0" smtClean="0"/>
              <a:t>. </a:t>
            </a:r>
          </a:p>
          <a:p>
            <a:endParaRPr lang="es-ES" sz="3600" dirty="0" smtClean="0"/>
          </a:p>
          <a:p>
            <a:r>
              <a:rPr lang="es-ES" sz="3600" b="1" dirty="0" smtClean="0">
                <a:solidFill>
                  <a:srgbClr val="FF0000"/>
                </a:solidFill>
              </a:rPr>
              <a:t>Vers. 10</a:t>
            </a:r>
            <a:r>
              <a:rPr lang="es-ES" sz="3600" dirty="0" smtClean="0"/>
              <a:t>  Debido a las palabras del rey…, la reina entró a la sala del banquete, y dijo: “Rey, </a:t>
            </a:r>
            <a:r>
              <a:rPr lang="es-ES" sz="3600" b="1" dirty="0" smtClean="0">
                <a:solidFill>
                  <a:srgbClr val="FF0000"/>
                </a:solidFill>
              </a:rPr>
              <a:t>Vers.11</a:t>
            </a:r>
            <a:r>
              <a:rPr lang="es-ES" sz="3600" dirty="0" smtClean="0"/>
              <a:t>; </a:t>
            </a:r>
            <a:r>
              <a:rPr lang="es-ES" sz="3600" b="1" u="sng" dirty="0" smtClean="0">
                <a:solidFill>
                  <a:srgbClr val="FFFF00"/>
                </a:solidFill>
              </a:rPr>
              <a:t>“Hay en tu reino un hombre en quien mora el Espíritu del Dios santo</a:t>
            </a:r>
            <a:r>
              <a:rPr lang="es-ES" sz="3600" dirty="0" smtClean="0"/>
              <a:t>. En los días de </a:t>
            </a:r>
            <a:r>
              <a:rPr lang="es-ES" sz="3600" b="1" dirty="0" smtClean="0">
                <a:solidFill>
                  <a:srgbClr val="FFFF00"/>
                </a:solidFill>
              </a:rPr>
              <a:t>tu padre</a:t>
            </a:r>
            <a:r>
              <a:rPr lang="es-ES" sz="3600" dirty="0" smtClean="0"/>
              <a:t> se halló en él luz, inteligencia y sabiduría, como la sabiduría de los dioses. Y el rey </a:t>
            </a:r>
            <a:r>
              <a:rPr lang="es-ES" sz="3600" b="1" dirty="0" smtClean="0">
                <a:solidFill>
                  <a:srgbClr val="FFFF00"/>
                </a:solidFill>
              </a:rPr>
              <a:t>Nabucodonosor, tu padre</a:t>
            </a:r>
            <a:r>
              <a:rPr lang="es-ES" sz="3600" dirty="0" smtClean="0"/>
              <a:t> lo nombró príncipe sobre todos los magos, astrólogos , caldeos y adivinos. </a:t>
            </a:r>
          </a:p>
          <a:p>
            <a:endParaRPr lang="es-ES" dirty="0" smtClean="0"/>
          </a:p>
          <a:p>
            <a:pPr algn="ctr">
              <a:buNone/>
            </a:pPr>
            <a:endParaRPr lang="es-ES" dirty="0" smtClean="0"/>
          </a:p>
          <a:p>
            <a:endParaRPr lang="es-ES" dirty="0"/>
          </a:p>
        </p:txBody>
      </p:sp>
    </p:spTree>
    <p:extLst>
      <p:ext uri="{BB962C8B-B14F-4D97-AF65-F5344CB8AC3E}">
        <p14:creationId xmlns:p14="http://schemas.microsoft.com/office/powerpoint/2010/main" val="135637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diamond(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p:txBody>
          <a:bodyPr/>
          <a:lstStyle/>
          <a:p>
            <a:endParaRPr lang="es-ES" dirty="0"/>
          </a:p>
        </p:txBody>
      </p:sp>
      <p:sp>
        <p:nvSpPr>
          <p:cNvPr id="4" name="3 Marcador de contenido"/>
          <p:cNvSpPr>
            <a:spLocks noGrp="1"/>
          </p:cNvSpPr>
          <p:nvPr>
            <p:ph idx="1"/>
          </p:nvPr>
        </p:nvSpPr>
        <p:spPr>
          <a:solidFill>
            <a:srgbClr val="FFFF00"/>
          </a:solidFill>
        </p:spPr>
        <p:txBody>
          <a:bodyPr>
            <a:normAutofit fontScale="92500" lnSpcReduction="10000"/>
          </a:bodyPr>
          <a:lstStyle/>
          <a:p>
            <a:r>
              <a:rPr lang="es-ES" dirty="0" smtClean="0"/>
              <a:t>13 Entonces Daniel fue traído ante el rey. Y el rey dijo a Daniel: </a:t>
            </a:r>
            <a:r>
              <a:rPr lang="es-ES" b="1" dirty="0" smtClean="0">
                <a:solidFill>
                  <a:srgbClr val="FF0000"/>
                </a:solidFill>
              </a:rPr>
              <a:t>“¿Eres tú aquel Daniel de los exiliados de Judá, que mi padre trajo de Judea?</a:t>
            </a:r>
          </a:p>
          <a:p>
            <a:endParaRPr lang="es-ES" dirty="0" smtClean="0"/>
          </a:p>
          <a:p>
            <a:r>
              <a:rPr lang="es-ES" dirty="0" smtClean="0"/>
              <a:t>14 “He oído que en ti reside el Espíritu del Dios santo.</a:t>
            </a:r>
          </a:p>
          <a:p>
            <a:endParaRPr lang="es-ES" dirty="0" smtClean="0"/>
          </a:p>
          <a:p>
            <a:r>
              <a:rPr lang="es-ES" dirty="0" smtClean="0"/>
              <a:t>15 “Fueron traídos ante mí, </a:t>
            </a:r>
            <a:r>
              <a:rPr lang="es-ES" b="1" dirty="0" smtClean="0">
                <a:solidFill>
                  <a:srgbClr val="FF0000"/>
                </a:solidFill>
              </a:rPr>
              <a:t>sabios y astrólogos</a:t>
            </a:r>
            <a:r>
              <a:rPr lang="es-ES" dirty="0" smtClean="0"/>
              <a:t>, para que leyeran esta escritura, y me dieran su interpretación; pero no han </a:t>
            </a:r>
            <a:r>
              <a:rPr lang="es-ES" b="1" dirty="0" smtClean="0">
                <a:solidFill>
                  <a:srgbClr val="FF0000"/>
                </a:solidFill>
              </a:rPr>
              <a:t>podido mostrar su interpretación. </a:t>
            </a:r>
            <a:endParaRPr lang="es-ES" b="1" dirty="0">
              <a:solidFill>
                <a:srgbClr val="FF0000"/>
              </a:solidFill>
            </a:endParaRPr>
          </a:p>
        </p:txBody>
      </p:sp>
      <p:sp>
        <p:nvSpPr>
          <p:cNvPr id="5" name="4 Terminador"/>
          <p:cNvSpPr/>
          <p:nvPr/>
        </p:nvSpPr>
        <p:spPr>
          <a:xfrm>
            <a:off x="1847528" y="332656"/>
            <a:ext cx="8568952" cy="1008112"/>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200" b="1" i="1" dirty="0">
                <a:solidFill>
                  <a:prstClr val="white"/>
                </a:solidFill>
                <a:latin typeface="Calibri"/>
              </a:rPr>
              <a:t>¿Qué paso cundo Belsasar permitió, aunque tardíamente, que Dios interviniera?</a:t>
            </a:r>
          </a:p>
        </p:txBody>
      </p:sp>
    </p:spTree>
    <p:extLst>
      <p:ext uri="{BB962C8B-B14F-4D97-AF65-F5344CB8AC3E}">
        <p14:creationId xmlns:p14="http://schemas.microsoft.com/office/powerpoint/2010/main" val="321598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diamond(in)">
                                      <p:cBhvr>
                                        <p:cTn id="12" dur="2000"/>
                                        <p:tgtEl>
                                          <p:spTgt spid="4">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diamond(in)">
                                      <p:cBhvr>
                                        <p:cTn id="17" dur="2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diamond(in)">
                                      <p:cBhvr>
                                        <p:cTn id="22" dur="20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diamond(in)">
                                      <p:cBhvr>
                                        <p:cTn id="27" dur="2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4" name="3 Marcador de contenido"/>
          <p:cNvSpPr>
            <a:spLocks noGrp="1"/>
          </p:cNvSpPr>
          <p:nvPr>
            <p:ph idx="1"/>
          </p:nvPr>
        </p:nvSpPr>
        <p:spPr>
          <a:solidFill>
            <a:srgbClr val="00B0F0"/>
          </a:solidFill>
        </p:spPr>
        <p:txBody>
          <a:bodyPr>
            <a:normAutofit/>
          </a:bodyPr>
          <a:lstStyle/>
          <a:p>
            <a:r>
              <a:rPr lang="es-ES" dirty="0" smtClean="0"/>
              <a:t>16 “Yo oí que tú puedes aclarar dudas, y resolver dificultades. 17 Entonces Daniel respondió al rey: </a:t>
            </a:r>
          </a:p>
          <a:p>
            <a:pPr algn="ctr"/>
            <a:r>
              <a:rPr lang="es-ES" dirty="0" smtClean="0"/>
              <a:t>18 “</a:t>
            </a:r>
            <a:r>
              <a:rPr lang="es-ES" b="1" dirty="0" smtClean="0">
                <a:solidFill>
                  <a:srgbClr val="FF0000"/>
                </a:solidFill>
              </a:rPr>
              <a:t>El Altísimo Dios</a:t>
            </a:r>
            <a:r>
              <a:rPr lang="es-ES" dirty="0" smtClean="0"/>
              <a:t>, oh rey, dio a Nabucodonosor </a:t>
            </a:r>
            <a:r>
              <a:rPr lang="es-ES" b="1" dirty="0" smtClean="0">
                <a:solidFill>
                  <a:srgbClr val="FF0000"/>
                </a:solidFill>
              </a:rPr>
              <a:t>tu padre</a:t>
            </a:r>
            <a:r>
              <a:rPr lang="es-ES" dirty="0" smtClean="0"/>
              <a:t> el reino, la grandeza, la gloria y la honra.</a:t>
            </a:r>
          </a:p>
          <a:p>
            <a:pPr algn="ctr"/>
            <a:r>
              <a:rPr lang="es-ES" dirty="0" smtClean="0"/>
              <a:t>20 “Pero cuando su corazón se </a:t>
            </a:r>
            <a:r>
              <a:rPr lang="es-ES" b="1" dirty="0" smtClean="0">
                <a:solidFill>
                  <a:srgbClr val="FF0000"/>
                </a:solidFill>
              </a:rPr>
              <a:t>ensoberbeció</a:t>
            </a:r>
            <a:r>
              <a:rPr lang="es-ES" dirty="0" smtClean="0"/>
              <a:t>, y su espíritu se </a:t>
            </a:r>
            <a:r>
              <a:rPr lang="es-ES" b="1" dirty="0" smtClean="0">
                <a:solidFill>
                  <a:srgbClr val="FF0000"/>
                </a:solidFill>
              </a:rPr>
              <a:t>endureció con orgullo</a:t>
            </a:r>
            <a:r>
              <a:rPr lang="es-ES" dirty="0" smtClean="0"/>
              <a:t>, fue depuesto del trono real y despojado de su gloria.</a:t>
            </a:r>
          </a:p>
          <a:p>
            <a:endParaRPr lang="es-ES" dirty="0"/>
          </a:p>
        </p:txBody>
      </p:sp>
    </p:spTree>
    <p:extLst>
      <p:ext uri="{BB962C8B-B14F-4D97-AF65-F5344CB8AC3E}">
        <p14:creationId xmlns:p14="http://schemas.microsoft.com/office/powerpoint/2010/main" val="57498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diamond(in)">
                                      <p:cBhvr>
                                        <p:cTn id="7" dur="20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amond(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diamond(in)">
                                      <p:cBhvr>
                                        <p:cTn id="17" dur="20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diamond(in)">
                                      <p:cBhvr>
                                        <p:cTn id="22"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7030A0"/>
        </a:solidFill>
        <a:effectLst/>
      </p:bgPr>
    </p:bg>
    <p:spTree>
      <p:nvGrpSpPr>
        <p:cNvPr id="1" name=""/>
        <p:cNvGrpSpPr/>
        <p:nvPr/>
      </p:nvGrpSpPr>
      <p:grpSpPr>
        <a:xfrm>
          <a:off x="0" y="0"/>
          <a:ext cx="0" cy="0"/>
          <a:chOff x="0" y="0"/>
          <a:chExt cx="0" cy="0"/>
        </a:xfrm>
      </p:grpSpPr>
      <p:sp>
        <p:nvSpPr>
          <p:cNvPr id="4" name="3 Marcador de contenido"/>
          <p:cNvSpPr>
            <a:spLocks noGrp="1"/>
          </p:cNvSpPr>
          <p:nvPr>
            <p:ph idx="1"/>
          </p:nvPr>
        </p:nvSpPr>
        <p:spPr>
          <a:xfrm>
            <a:off x="519953" y="1556792"/>
            <a:ext cx="11277600" cy="3528393"/>
          </a:xfrm>
          <a:solidFill>
            <a:schemeClr val="accent1">
              <a:lumMod val="20000"/>
              <a:lumOff val="80000"/>
            </a:schemeClr>
          </a:solidFill>
        </p:spPr>
        <p:txBody>
          <a:bodyPr>
            <a:normAutofit/>
          </a:bodyPr>
          <a:lstStyle/>
          <a:p>
            <a:pPr algn="ctr"/>
            <a:r>
              <a:rPr lang="es-ES" sz="3600" dirty="0" smtClean="0"/>
              <a:t>21 “Fue echado de entre los hombres, y le fue dada la mente de una bestia. Con los asnos monteses fue su morada. Le dieron a comer hierva como a un buey. Y su cuerpo fue mojado con el roció del cielo, hasta que </a:t>
            </a:r>
            <a:r>
              <a:rPr lang="es-ES" sz="3600" b="1" dirty="0" smtClean="0">
                <a:solidFill>
                  <a:srgbClr val="FF0000"/>
                </a:solidFill>
              </a:rPr>
              <a:t>reconoció </a:t>
            </a:r>
            <a:r>
              <a:rPr lang="es-ES" sz="3600" dirty="0" smtClean="0"/>
              <a:t>que el </a:t>
            </a:r>
            <a:r>
              <a:rPr lang="es-ES" sz="3600" b="1" dirty="0" smtClean="0">
                <a:solidFill>
                  <a:srgbClr val="FF0000"/>
                </a:solidFill>
              </a:rPr>
              <a:t>Altísimo Dios</a:t>
            </a:r>
            <a:r>
              <a:rPr lang="es-ES" sz="3600" dirty="0" smtClean="0"/>
              <a:t> es </a:t>
            </a:r>
            <a:r>
              <a:rPr lang="es-ES" sz="3600" b="1" dirty="0" smtClean="0">
                <a:solidFill>
                  <a:srgbClr val="FF0000"/>
                </a:solidFill>
              </a:rPr>
              <a:t>soberano sobre el reino de los hombres, y pone sobre él al que quiere.</a:t>
            </a:r>
          </a:p>
        </p:txBody>
      </p:sp>
    </p:spTree>
    <p:extLst>
      <p:ext uri="{BB962C8B-B14F-4D97-AF65-F5344CB8AC3E}">
        <p14:creationId xmlns:p14="http://schemas.microsoft.com/office/powerpoint/2010/main" val="91341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4" name="3 Marcador de contenido"/>
          <p:cNvSpPr>
            <a:spLocks noGrp="1"/>
          </p:cNvSpPr>
          <p:nvPr>
            <p:ph idx="1"/>
          </p:nvPr>
        </p:nvSpPr>
        <p:spPr>
          <a:xfrm>
            <a:off x="376517" y="908721"/>
            <a:ext cx="11349317" cy="5217443"/>
          </a:xfrm>
          <a:solidFill>
            <a:schemeClr val="accent1">
              <a:lumMod val="40000"/>
              <a:lumOff val="60000"/>
            </a:schemeClr>
          </a:solidFill>
        </p:spPr>
        <p:txBody>
          <a:bodyPr>
            <a:normAutofit/>
          </a:bodyPr>
          <a:lstStyle/>
          <a:p>
            <a:pPr algn="ctr"/>
            <a:r>
              <a:rPr lang="es-ES" sz="3600" dirty="0" smtClean="0"/>
              <a:t>22 “ Y </a:t>
            </a:r>
            <a:r>
              <a:rPr lang="es-ES" sz="3600" b="1" dirty="0" smtClean="0">
                <a:solidFill>
                  <a:srgbClr val="FF0000"/>
                </a:solidFill>
              </a:rPr>
              <a:t>tú</a:t>
            </a:r>
            <a:r>
              <a:rPr lang="es-ES" sz="3600" dirty="0" smtClean="0"/>
              <a:t>, su </a:t>
            </a:r>
            <a:r>
              <a:rPr lang="es-ES" sz="3600" b="1" dirty="0" smtClean="0">
                <a:solidFill>
                  <a:srgbClr val="FF0000"/>
                </a:solidFill>
              </a:rPr>
              <a:t>hijo Belsasar</a:t>
            </a:r>
            <a:r>
              <a:rPr lang="es-ES" sz="3600" dirty="0" smtClean="0"/>
              <a:t>, </a:t>
            </a:r>
            <a:r>
              <a:rPr lang="es-ES" sz="3600" b="1" u="sng" dirty="0" smtClean="0">
                <a:solidFill>
                  <a:srgbClr val="FF0000"/>
                </a:solidFill>
              </a:rPr>
              <a:t>sabiendo todo esto</a:t>
            </a:r>
            <a:r>
              <a:rPr lang="es-ES" sz="3600" b="1" dirty="0" smtClean="0">
                <a:solidFill>
                  <a:srgbClr val="FF0000"/>
                </a:solidFill>
              </a:rPr>
              <a:t>,</a:t>
            </a:r>
            <a:r>
              <a:rPr lang="es-ES" sz="3600" dirty="0" smtClean="0"/>
              <a:t> no has </a:t>
            </a:r>
            <a:r>
              <a:rPr lang="es-ES" sz="3600" b="1" u="sng" dirty="0" smtClean="0">
                <a:solidFill>
                  <a:srgbClr val="FF0000"/>
                </a:solidFill>
              </a:rPr>
              <a:t>humillado tu corazón.</a:t>
            </a:r>
          </a:p>
          <a:p>
            <a:pPr marL="0" indent="0" algn="ctr">
              <a:buNone/>
            </a:pPr>
            <a:r>
              <a:rPr lang="es-ES" sz="3600" dirty="0" smtClean="0"/>
              <a:t>23 “Antes contra el </a:t>
            </a:r>
            <a:r>
              <a:rPr lang="es-ES" sz="3600" b="1" dirty="0" smtClean="0">
                <a:solidFill>
                  <a:srgbClr val="FF0000"/>
                </a:solidFill>
              </a:rPr>
              <a:t>Señor del cielo te has ensoberbecido</a:t>
            </a:r>
            <a:r>
              <a:rPr lang="es-ES" sz="3600" dirty="0" smtClean="0"/>
              <a:t>, e hiciste </a:t>
            </a:r>
            <a:r>
              <a:rPr lang="es-ES" sz="3600" b="1" dirty="0" smtClean="0">
                <a:solidFill>
                  <a:srgbClr val="FF0000"/>
                </a:solidFill>
              </a:rPr>
              <a:t>traer ante ti</a:t>
            </a:r>
            <a:r>
              <a:rPr lang="es-ES" sz="3600" dirty="0" smtClean="0"/>
              <a:t> los </a:t>
            </a:r>
            <a:r>
              <a:rPr lang="es-ES" sz="3600" b="1" dirty="0" smtClean="0">
                <a:solidFill>
                  <a:srgbClr val="FF0000"/>
                </a:solidFill>
              </a:rPr>
              <a:t>vasos de su casa</a:t>
            </a:r>
            <a:r>
              <a:rPr lang="es-ES" sz="3600" dirty="0" smtClean="0"/>
              <a:t>. Y tú y tus príncipes, tus esposas y tus concubinas, </a:t>
            </a:r>
            <a:r>
              <a:rPr lang="es-ES" sz="3600" b="1" dirty="0" smtClean="0">
                <a:solidFill>
                  <a:srgbClr val="FF0000"/>
                </a:solidFill>
              </a:rPr>
              <a:t>bebieron</a:t>
            </a:r>
            <a:r>
              <a:rPr lang="es-ES" sz="3600" dirty="0" smtClean="0"/>
              <a:t> en ellos. Además </a:t>
            </a:r>
            <a:r>
              <a:rPr lang="es-ES" sz="3600" b="1" dirty="0" smtClean="0">
                <a:solidFill>
                  <a:srgbClr val="FF0000"/>
                </a:solidFill>
              </a:rPr>
              <a:t>alabaste a dioses de plata y oro, de bronce, de hierro, de madera y de piedra</a:t>
            </a:r>
            <a:r>
              <a:rPr lang="es-ES" sz="3600" dirty="0" smtClean="0"/>
              <a:t>, que ni </a:t>
            </a:r>
            <a:r>
              <a:rPr lang="es-ES" sz="3600" b="1" dirty="0" smtClean="0">
                <a:solidFill>
                  <a:srgbClr val="FF0000"/>
                </a:solidFill>
              </a:rPr>
              <a:t>ben, </a:t>
            </a:r>
            <a:r>
              <a:rPr lang="es-ES" sz="3600" dirty="0" smtClean="0"/>
              <a:t>ni </a:t>
            </a:r>
            <a:r>
              <a:rPr lang="es-ES" sz="3600" b="1" dirty="0" smtClean="0">
                <a:solidFill>
                  <a:srgbClr val="FF0000"/>
                </a:solidFill>
              </a:rPr>
              <a:t>oyen, </a:t>
            </a:r>
            <a:r>
              <a:rPr lang="es-ES" sz="3600" dirty="0" smtClean="0"/>
              <a:t>ni</a:t>
            </a:r>
            <a:r>
              <a:rPr lang="es-ES" sz="3600" b="1" dirty="0" smtClean="0">
                <a:solidFill>
                  <a:srgbClr val="FF0000"/>
                </a:solidFill>
              </a:rPr>
              <a:t> saben. Y no honraste al Dios en cuya mano está tu vida, y de quien son todos tui caminos.</a:t>
            </a:r>
          </a:p>
        </p:txBody>
      </p:sp>
    </p:spTree>
    <p:extLst>
      <p:ext uri="{BB962C8B-B14F-4D97-AF65-F5344CB8AC3E}">
        <p14:creationId xmlns:p14="http://schemas.microsoft.com/office/powerpoint/2010/main" val="20069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diamond(in)">
                                      <p:cBhvr>
                                        <p:cTn id="7" dur="20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amond(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diamond(in)">
                                      <p:cBhvr>
                                        <p:cTn id="17"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5" name="4 Título"/>
          <p:cNvSpPr>
            <a:spLocks noGrp="1"/>
          </p:cNvSpPr>
          <p:nvPr>
            <p:ph type="title"/>
          </p:nvPr>
        </p:nvSpPr>
        <p:spPr>
          <a:solidFill>
            <a:srgbClr val="FF0000"/>
          </a:solidFill>
        </p:spPr>
        <p:txBody>
          <a:bodyPr>
            <a:normAutofit fontScale="90000"/>
          </a:bodyPr>
          <a:lstStyle/>
          <a:p>
            <a:r>
              <a:rPr lang="es-ES" b="1" i="1" dirty="0" smtClean="0">
                <a:solidFill>
                  <a:srgbClr val="FFFF00"/>
                </a:solidFill>
              </a:rPr>
              <a:t>Consecuencias fatales que produjeron el rechazo de Dios</a:t>
            </a:r>
            <a:endParaRPr lang="es-ES" b="1" i="1" dirty="0">
              <a:solidFill>
                <a:srgbClr val="FFFF00"/>
              </a:solidFill>
            </a:endParaRPr>
          </a:p>
        </p:txBody>
      </p:sp>
      <p:sp>
        <p:nvSpPr>
          <p:cNvPr id="4" name="3 Marcador de contenido"/>
          <p:cNvSpPr>
            <a:spLocks noGrp="1"/>
          </p:cNvSpPr>
          <p:nvPr>
            <p:ph idx="1"/>
          </p:nvPr>
        </p:nvSpPr>
        <p:spPr>
          <a:xfrm>
            <a:off x="233082" y="1600201"/>
            <a:ext cx="11761694" cy="4890246"/>
          </a:xfrm>
          <a:solidFill>
            <a:schemeClr val="accent6">
              <a:lumMod val="40000"/>
              <a:lumOff val="60000"/>
            </a:schemeClr>
          </a:solidFill>
        </p:spPr>
        <p:txBody>
          <a:bodyPr>
            <a:noAutofit/>
          </a:bodyPr>
          <a:lstStyle/>
          <a:p>
            <a:pPr algn="ctr"/>
            <a:r>
              <a:rPr lang="es-ES" dirty="0" smtClean="0"/>
              <a:t>24 “Entonces de su presencia fue enviada la mano que trazó esa escritura.</a:t>
            </a:r>
          </a:p>
          <a:p>
            <a:pPr>
              <a:buNone/>
            </a:pPr>
            <a:r>
              <a:rPr lang="es-ES" dirty="0" smtClean="0"/>
              <a:t>                     </a:t>
            </a:r>
            <a:r>
              <a:rPr lang="es-ES" sz="3600" b="1" u="sng" dirty="0" smtClean="0">
                <a:solidFill>
                  <a:srgbClr val="FF0000"/>
                </a:solidFill>
              </a:rPr>
              <a:t>La </a:t>
            </a:r>
            <a:r>
              <a:rPr lang="es-ES" sz="3600" b="1" u="sng" dirty="0">
                <a:solidFill>
                  <a:srgbClr val="FF0000"/>
                </a:solidFill>
              </a:rPr>
              <a:t>interpretación es: </a:t>
            </a:r>
          </a:p>
          <a:p>
            <a:pPr>
              <a:buNone/>
            </a:pPr>
            <a:r>
              <a:rPr lang="es-ES" b="1" dirty="0" smtClean="0">
                <a:solidFill>
                  <a:srgbClr val="FF0000"/>
                </a:solidFill>
              </a:rPr>
              <a:t>1)</a:t>
            </a:r>
            <a:r>
              <a:rPr lang="es-ES" dirty="0" smtClean="0"/>
              <a:t>   Contó Dios tu reino, y le dio fin.</a:t>
            </a:r>
          </a:p>
          <a:p>
            <a:pPr>
              <a:buNone/>
            </a:pPr>
            <a:r>
              <a:rPr lang="es-ES" b="1" dirty="0" smtClean="0">
                <a:solidFill>
                  <a:srgbClr val="FF0000"/>
                </a:solidFill>
              </a:rPr>
              <a:t>2)</a:t>
            </a:r>
            <a:r>
              <a:rPr lang="es-ES" dirty="0" smtClean="0"/>
              <a:t>   Has sido pesado en balanza, y fuiste hallado falto.</a:t>
            </a:r>
          </a:p>
          <a:p>
            <a:pPr>
              <a:buNone/>
            </a:pPr>
            <a:r>
              <a:rPr lang="es-ES" b="1" dirty="0" smtClean="0">
                <a:solidFill>
                  <a:srgbClr val="FF0000"/>
                </a:solidFill>
              </a:rPr>
              <a:t>3)</a:t>
            </a:r>
            <a:r>
              <a:rPr lang="es-ES" dirty="0" smtClean="0"/>
              <a:t>   Tu reino ha sido roto, y es dado a Medos y Persas”.</a:t>
            </a:r>
          </a:p>
          <a:p>
            <a:endParaRPr lang="es-ES" dirty="0" smtClean="0"/>
          </a:p>
          <a:p>
            <a:r>
              <a:rPr lang="es-ES" dirty="0" smtClean="0"/>
              <a:t>30 Esa misma noche fue muerto Belsasar, rey de los caldeos.</a:t>
            </a:r>
            <a:endParaRPr lang="es-ES" dirty="0"/>
          </a:p>
        </p:txBody>
      </p:sp>
    </p:spTree>
    <p:extLst>
      <p:ext uri="{BB962C8B-B14F-4D97-AF65-F5344CB8AC3E}">
        <p14:creationId xmlns:p14="http://schemas.microsoft.com/office/powerpoint/2010/main" val="403358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diamond(in)">
                                      <p:cBhvr>
                                        <p:cTn id="12" dur="2000"/>
                                        <p:tgtEl>
                                          <p:spTgt spid="4">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diamond(in)">
                                      <p:cBhvr>
                                        <p:cTn id="17" dur="20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diamond(in)">
                                      <p:cBhvr>
                                        <p:cTn id="22" dur="20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diamond(in)">
                                      <p:cBhvr>
                                        <p:cTn id="27" dur="20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diamond(in)">
                                      <p:cBhvr>
                                        <p:cTn id="32" dur="2000"/>
                                        <p:tgtEl>
                                          <p:spTgt spid="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diamond(in)">
                                      <p:cBhvr>
                                        <p:cTn id="37" dur="2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uiExpand="1"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4800" y="1600200"/>
            <a:ext cx="11582400" cy="4997152"/>
          </a:xfrm>
          <a:solidFill>
            <a:srgbClr val="FFFF00"/>
          </a:solidFill>
        </p:spPr>
        <p:txBody>
          <a:bodyPr>
            <a:normAutofit/>
          </a:bodyPr>
          <a:lstStyle/>
          <a:p>
            <a:endParaRPr lang="es-ES" sz="2800" dirty="0"/>
          </a:p>
          <a:p>
            <a:pPr algn="ctr"/>
            <a:r>
              <a:rPr lang="es-ES" dirty="0"/>
              <a:t>Què cada uno de nosotros somos </a:t>
            </a:r>
            <a:r>
              <a:rPr lang="es-ES" b="1" dirty="0">
                <a:solidFill>
                  <a:srgbClr val="FF0000"/>
                </a:solidFill>
              </a:rPr>
              <a:t>responsables </a:t>
            </a:r>
            <a:r>
              <a:rPr lang="es-ES" dirty="0"/>
              <a:t>le las decisiones que tomamos en la vida, y de acuerdo a ellas, los </a:t>
            </a:r>
            <a:r>
              <a:rPr lang="es-ES" b="1" dirty="0">
                <a:solidFill>
                  <a:srgbClr val="FF0000"/>
                </a:solidFill>
              </a:rPr>
              <a:t>resultados se verán finalmente</a:t>
            </a:r>
            <a:r>
              <a:rPr lang="es-ES" dirty="0"/>
              <a:t>, para</a:t>
            </a:r>
            <a:r>
              <a:rPr lang="es-ES" b="1" dirty="0">
                <a:solidFill>
                  <a:srgbClr val="FF0000"/>
                </a:solidFill>
              </a:rPr>
              <a:t> bien</a:t>
            </a:r>
            <a:r>
              <a:rPr lang="es-ES" dirty="0"/>
              <a:t> o para</a:t>
            </a:r>
            <a:r>
              <a:rPr lang="es-ES" b="1" dirty="0">
                <a:solidFill>
                  <a:srgbClr val="FF0000"/>
                </a:solidFill>
              </a:rPr>
              <a:t> mal</a:t>
            </a:r>
          </a:p>
          <a:p>
            <a:pPr>
              <a:buNone/>
            </a:pPr>
            <a:endParaRPr lang="es-ES" dirty="0"/>
          </a:p>
          <a:p>
            <a:pPr algn="ctr"/>
            <a:r>
              <a:rPr lang="es-ES" dirty="0"/>
              <a:t>Note que el rey Nabucodonosor ordenó a Aspenaz: “</a:t>
            </a:r>
            <a:r>
              <a:rPr lang="es-ES" b="1" dirty="0"/>
              <a:t>Trajese de </a:t>
            </a:r>
            <a:r>
              <a:rPr lang="es-ES" b="1" u="sng" dirty="0"/>
              <a:t>los israelitas,</a:t>
            </a:r>
            <a:r>
              <a:rPr lang="es-ES" b="1" dirty="0"/>
              <a:t> </a:t>
            </a:r>
            <a:r>
              <a:rPr lang="es-ES" b="1" u="sng" dirty="0"/>
              <a:t>del linaje real,</a:t>
            </a:r>
            <a:r>
              <a:rPr lang="es-ES" b="1" dirty="0"/>
              <a:t>  </a:t>
            </a:r>
            <a:r>
              <a:rPr lang="es-ES" b="1" u="sng" dirty="0"/>
              <a:t>jóvenes</a:t>
            </a:r>
            <a:r>
              <a:rPr lang="es-ES" b="1" dirty="0"/>
              <a:t>, aptos para servir en el palacio del rey”</a:t>
            </a:r>
            <a:r>
              <a:rPr lang="es-ES" dirty="0"/>
              <a:t>. ¡Que privilegio, esa oportunidad no se debía desaprovechar, pensarían ellos! </a:t>
            </a:r>
          </a:p>
        </p:txBody>
      </p:sp>
      <p:sp>
        <p:nvSpPr>
          <p:cNvPr id="4" name="3 Pergamino horizontal"/>
          <p:cNvSpPr/>
          <p:nvPr/>
        </p:nvSpPr>
        <p:spPr>
          <a:xfrm>
            <a:off x="1775520" y="0"/>
            <a:ext cx="8640960" cy="1653960"/>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000" b="1" i="1" dirty="0">
                <a:solidFill>
                  <a:prstClr val="white"/>
                </a:solidFill>
                <a:latin typeface="Calibri"/>
              </a:rPr>
              <a:t>¿Què nos enseña Dios con el ejemplo de los cuatro israelitas, y Belsasar?</a:t>
            </a:r>
          </a:p>
        </p:txBody>
      </p:sp>
    </p:spTree>
    <p:extLst>
      <p:ext uri="{BB962C8B-B14F-4D97-AF65-F5344CB8AC3E}">
        <p14:creationId xmlns:p14="http://schemas.microsoft.com/office/powerpoint/2010/main" val="114646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024" y="764705"/>
            <a:ext cx="11385176" cy="5361459"/>
          </a:xfrm>
          <a:solidFill>
            <a:schemeClr val="accent4">
              <a:lumMod val="40000"/>
              <a:lumOff val="60000"/>
            </a:schemeClr>
          </a:solidFill>
        </p:spPr>
        <p:txBody>
          <a:bodyPr>
            <a:normAutofit/>
          </a:bodyPr>
          <a:lstStyle/>
          <a:p>
            <a:pPr algn="ctr"/>
            <a:r>
              <a:rPr lang="es-ES" sz="3600" dirty="0" smtClean="0"/>
              <a:t>Daniel no nos dice cuantos jóvenes fueron seleccionados, Pero por lo que dice Daniel 1:6, sabemos que los “jóvenes” selexionados eran más de los que conocemos, porque dice: “</a:t>
            </a:r>
            <a:r>
              <a:rPr lang="es-ES" sz="3600" b="1" dirty="0" smtClean="0">
                <a:solidFill>
                  <a:srgbClr val="FF0000"/>
                </a:solidFill>
              </a:rPr>
              <a:t>Entre </a:t>
            </a:r>
            <a:r>
              <a:rPr lang="es-ES" sz="3600" b="1" u="sng" dirty="0" smtClean="0">
                <a:solidFill>
                  <a:srgbClr val="FF0000"/>
                </a:solidFill>
              </a:rPr>
              <a:t>estos</a:t>
            </a:r>
            <a:r>
              <a:rPr lang="es-ES" sz="3600" b="1" dirty="0" smtClean="0">
                <a:solidFill>
                  <a:srgbClr val="FF0000"/>
                </a:solidFill>
              </a:rPr>
              <a:t> </a:t>
            </a:r>
            <a:r>
              <a:rPr lang="es-ES" sz="3600" b="1" u="sng" dirty="0" smtClean="0">
                <a:solidFill>
                  <a:srgbClr val="FF0000"/>
                </a:solidFill>
              </a:rPr>
              <a:t>estaban</a:t>
            </a:r>
            <a:r>
              <a:rPr lang="es-ES" sz="3600" dirty="0" smtClean="0"/>
              <a:t>, Daniel, Ananías, Misael y Asarías. </a:t>
            </a:r>
          </a:p>
          <a:p>
            <a:endParaRPr lang="es-ES" sz="3600" dirty="0" smtClean="0"/>
          </a:p>
          <a:p>
            <a:pPr algn="ctr"/>
            <a:r>
              <a:rPr lang="es-ES" sz="3600" dirty="0" smtClean="0"/>
              <a:t>Note que solamente estos cuatro </a:t>
            </a:r>
            <a:r>
              <a:rPr lang="es-ES" sz="3600" b="1" dirty="0" smtClean="0">
                <a:solidFill>
                  <a:srgbClr val="FF0000"/>
                </a:solidFill>
              </a:rPr>
              <a:t>“</a:t>
            </a:r>
            <a:r>
              <a:rPr lang="es-ES" sz="3600" b="1" u="sng" dirty="0" smtClean="0">
                <a:solidFill>
                  <a:srgbClr val="FF0000"/>
                </a:solidFill>
              </a:rPr>
              <a:t>propusieron</a:t>
            </a:r>
            <a:r>
              <a:rPr lang="es-ES" sz="3600" b="1" dirty="0" smtClean="0">
                <a:solidFill>
                  <a:srgbClr val="FF0000"/>
                </a:solidFill>
              </a:rPr>
              <a:t> en su corazón no </a:t>
            </a:r>
            <a:r>
              <a:rPr lang="es-ES" sz="3600" b="1" u="sng" dirty="0" smtClean="0">
                <a:solidFill>
                  <a:srgbClr val="FF0000"/>
                </a:solidFill>
              </a:rPr>
              <a:t>contaminarse</a:t>
            </a:r>
            <a:r>
              <a:rPr lang="es-ES" sz="3600" b="1" dirty="0" smtClean="0">
                <a:solidFill>
                  <a:srgbClr val="FF0000"/>
                </a:solidFill>
              </a:rPr>
              <a:t> con la comida ni con el vino del rey”</a:t>
            </a:r>
            <a:r>
              <a:rPr lang="es-ES" sz="3600" dirty="0" smtClean="0"/>
              <a:t>.</a:t>
            </a:r>
          </a:p>
          <a:p>
            <a:endParaRPr lang="es-ES" dirty="0"/>
          </a:p>
        </p:txBody>
      </p:sp>
    </p:spTree>
    <p:extLst>
      <p:ext uri="{BB962C8B-B14F-4D97-AF65-F5344CB8AC3E}">
        <p14:creationId xmlns:p14="http://schemas.microsoft.com/office/powerpoint/2010/main" val="1925499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5" name="4 Rectángulo"/>
          <p:cNvSpPr/>
          <p:nvPr/>
        </p:nvSpPr>
        <p:spPr>
          <a:xfrm>
            <a:off x="1524000" y="1556792"/>
            <a:ext cx="467544" cy="2952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latin typeface="Calibri"/>
            </a:endParaRPr>
          </a:p>
        </p:txBody>
      </p:sp>
      <p:sp>
        <p:nvSpPr>
          <p:cNvPr id="6" name="5 Terminador"/>
          <p:cNvSpPr/>
          <p:nvPr/>
        </p:nvSpPr>
        <p:spPr>
          <a:xfrm>
            <a:off x="1991544" y="3284984"/>
            <a:ext cx="8424936" cy="1152128"/>
          </a:xfrm>
          <a:prstGeom prst="flowChartTerminator">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200" b="1" dirty="0">
                <a:solidFill>
                  <a:srgbClr val="FF0000"/>
                </a:solidFill>
                <a:latin typeface="Calibri"/>
              </a:rPr>
              <a:t>2) </a:t>
            </a:r>
            <a:r>
              <a:rPr lang="es-ES" sz="2800" dirty="0">
                <a:solidFill>
                  <a:prstClr val="white"/>
                </a:solidFill>
                <a:latin typeface="Calibri"/>
              </a:rPr>
              <a:t>Por </a:t>
            </a:r>
            <a:r>
              <a:rPr lang="es-ES" sz="2800" b="1" dirty="0">
                <a:solidFill>
                  <a:srgbClr val="FFFF00"/>
                </a:solidFill>
                <a:latin typeface="Calibri"/>
              </a:rPr>
              <a:t>temor,</a:t>
            </a:r>
            <a:r>
              <a:rPr lang="es-ES" sz="2800" dirty="0">
                <a:solidFill>
                  <a:prstClr val="white"/>
                </a:solidFill>
                <a:latin typeface="Calibri"/>
              </a:rPr>
              <a:t> se </a:t>
            </a:r>
            <a:r>
              <a:rPr lang="es-ES" sz="3200" b="1" u="sng" dirty="0">
                <a:solidFill>
                  <a:srgbClr val="FFFF00"/>
                </a:solidFill>
                <a:latin typeface="Calibri"/>
              </a:rPr>
              <a:t>postraron y adoraron la estatua de oro.</a:t>
            </a:r>
          </a:p>
        </p:txBody>
      </p:sp>
      <p:sp>
        <p:nvSpPr>
          <p:cNvPr id="7" name="6 Terminador"/>
          <p:cNvSpPr/>
          <p:nvPr/>
        </p:nvSpPr>
        <p:spPr>
          <a:xfrm>
            <a:off x="1991544" y="1556792"/>
            <a:ext cx="8424936" cy="1440160"/>
          </a:xfrm>
          <a:prstGeom prst="flowChartTerminator">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200" b="1" dirty="0">
                <a:solidFill>
                  <a:srgbClr val="FF0000"/>
                </a:solidFill>
                <a:latin typeface="Calibri"/>
              </a:rPr>
              <a:t>1)</a:t>
            </a:r>
            <a:r>
              <a:rPr lang="es-ES" sz="2800" dirty="0">
                <a:solidFill>
                  <a:prstClr val="white"/>
                </a:solidFill>
                <a:latin typeface="Calibri"/>
              </a:rPr>
              <a:t> Por</a:t>
            </a:r>
            <a:r>
              <a:rPr lang="es-ES" sz="2800" b="1" dirty="0">
                <a:solidFill>
                  <a:srgbClr val="FFFF00"/>
                </a:solidFill>
                <a:latin typeface="Calibri"/>
              </a:rPr>
              <a:t> temor,</a:t>
            </a:r>
            <a:r>
              <a:rPr lang="es-ES" sz="2800" dirty="0">
                <a:solidFill>
                  <a:prstClr val="white"/>
                </a:solidFill>
                <a:latin typeface="Calibri"/>
              </a:rPr>
              <a:t> comieron de las comidas y bebidas del </a:t>
            </a:r>
            <a:r>
              <a:rPr lang="es-ES" sz="2400" dirty="0">
                <a:solidFill>
                  <a:prstClr val="white"/>
                </a:solidFill>
                <a:latin typeface="Calibri"/>
              </a:rPr>
              <a:t>rey, que eran carnes </a:t>
            </a:r>
            <a:r>
              <a:rPr lang="es-ES" sz="2800" b="1" u="sng" dirty="0">
                <a:solidFill>
                  <a:srgbClr val="FFFF00"/>
                </a:solidFill>
                <a:latin typeface="Calibri"/>
              </a:rPr>
              <a:t>inmundas, sacrificadas a los dioses paganos.</a:t>
            </a:r>
          </a:p>
        </p:txBody>
      </p:sp>
      <p:sp>
        <p:nvSpPr>
          <p:cNvPr id="8" name="7 Rectángulo redondeado"/>
          <p:cNvSpPr/>
          <p:nvPr/>
        </p:nvSpPr>
        <p:spPr>
          <a:xfrm>
            <a:off x="2135560" y="332656"/>
            <a:ext cx="8064896" cy="105841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b="1" dirty="0">
                <a:solidFill>
                  <a:prstClr val="white"/>
                </a:solidFill>
                <a:latin typeface="Calibri"/>
              </a:rPr>
              <a:t>¿Qué sucedió con los demás jóvenes? </a:t>
            </a:r>
          </a:p>
        </p:txBody>
      </p:sp>
      <p:sp>
        <p:nvSpPr>
          <p:cNvPr id="11" name="10 Rectángulo redondeado"/>
          <p:cNvSpPr/>
          <p:nvPr/>
        </p:nvSpPr>
        <p:spPr>
          <a:xfrm>
            <a:off x="519953" y="4653136"/>
            <a:ext cx="11349318" cy="2016224"/>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De la misma forma que lo hicieron estos, así sucederá cuando se imponga la “marca de la bestia”, muchos que son </a:t>
            </a:r>
            <a:r>
              <a:rPr lang="es-ES" sz="2800" b="1" dirty="0">
                <a:solidFill>
                  <a:srgbClr val="FFFF00"/>
                </a:solidFill>
                <a:latin typeface="Calibri"/>
              </a:rPr>
              <a:t>conocedores</a:t>
            </a:r>
            <a:r>
              <a:rPr lang="es-ES" sz="2800" dirty="0">
                <a:solidFill>
                  <a:prstClr val="white"/>
                </a:solidFill>
                <a:latin typeface="Calibri"/>
              </a:rPr>
              <a:t> de la verdad, por </a:t>
            </a:r>
            <a:r>
              <a:rPr lang="es-ES" sz="2800" b="1" dirty="0">
                <a:solidFill>
                  <a:srgbClr val="FFFF00"/>
                </a:solidFill>
                <a:latin typeface="Calibri"/>
              </a:rPr>
              <a:t>temor</a:t>
            </a:r>
            <a:r>
              <a:rPr lang="es-ES" sz="2800" dirty="0">
                <a:solidFill>
                  <a:prstClr val="white"/>
                </a:solidFill>
                <a:latin typeface="Calibri"/>
              </a:rPr>
              <a:t>, se </a:t>
            </a:r>
            <a:r>
              <a:rPr lang="es-ES" sz="2800" b="1" dirty="0">
                <a:solidFill>
                  <a:srgbClr val="FFFF00"/>
                </a:solidFill>
                <a:latin typeface="Calibri"/>
              </a:rPr>
              <a:t>postrarán y adorarán la imagen de la bestia,</a:t>
            </a:r>
            <a:r>
              <a:rPr lang="es-ES" sz="2800" dirty="0">
                <a:solidFill>
                  <a:prstClr val="white"/>
                </a:solidFill>
                <a:latin typeface="Calibri"/>
              </a:rPr>
              <a:t> y</a:t>
            </a:r>
            <a:r>
              <a:rPr lang="es-ES" sz="2800" b="1" dirty="0">
                <a:solidFill>
                  <a:srgbClr val="FFFF00"/>
                </a:solidFill>
                <a:latin typeface="Calibri"/>
              </a:rPr>
              <a:t> recibirán la “marca de la bestia en su mano o en su frente.</a:t>
            </a:r>
          </a:p>
        </p:txBody>
      </p:sp>
    </p:spTree>
    <p:extLst>
      <p:ext uri="{BB962C8B-B14F-4D97-AF65-F5344CB8AC3E}">
        <p14:creationId xmlns:p14="http://schemas.microsoft.com/office/powerpoint/2010/main" val="212705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to="" calcmode="lin" valueType="num">
                                      <p:cBhvr>
                                        <p:cTn id="7" dur="1" fill="hold"/>
                                        <p:tgtEl>
                                          <p:spTgt spid="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to="" calcmode="lin" valueType="num">
                                      <p:cBhvr>
                                        <p:cTn id="29" dur="1" fill="hold"/>
                                        <p:tgtEl>
                                          <p:spTgt spid="1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764705"/>
            <a:ext cx="4690864" cy="5361459"/>
          </a:xfrm>
          <a:solidFill>
            <a:srgbClr val="FFFF00"/>
          </a:solidFill>
        </p:spPr>
        <p:txBody>
          <a:bodyPr>
            <a:normAutofit fontScale="77500" lnSpcReduction="20000"/>
          </a:bodyPr>
          <a:lstStyle/>
          <a:p>
            <a:pPr algn="ctr">
              <a:buNone/>
            </a:pPr>
            <a:r>
              <a:rPr lang="es-ES" sz="5400" dirty="0"/>
              <a:t>De los tales dice: </a:t>
            </a:r>
            <a:r>
              <a:rPr lang="es-ES" sz="5400" b="1" dirty="0">
                <a:solidFill>
                  <a:srgbClr val="FF0000"/>
                </a:solidFill>
              </a:rPr>
              <a:t>“El que se avergüence de mí y de mis Palabras, yo me avergonzaré de él delante de mi Padre y de los santos ángeles</a:t>
            </a:r>
            <a:r>
              <a:rPr lang="es-ES" sz="5400" dirty="0"/>
              <a:t> (Lucas 9.26).</a:t>
            </a:r>
          </a:p>
          <a:p>
            <a:endParaRPr lang="es-ES" dirty="0"/>
          </a:p>
        </p:txBody>
      </p:sp>
      <p:pic>
        <p:nvPicPr>
          <p:cNvPr id="1026" name="Picture 2" descr="http://t3.gstatic.com/images?q=tbn:NigvTm0qugfPSM:http://1.bp.blogspot.com/_6BcZlxTriwc/SxQd4bcF6fI/AAAAAAAAAB4/4-nY5l3qKWA/s1600/dolor.jpg">
            <a:hlinkClick r:id="rId2"/>
          </p:cNvPr>
          <p:cNvPicPr>
            <a:picLocks noChangeAspect="1" noChangeArrowheads="1"/>
          </p:cNvPicPr>
          <p:nvPr/>
        </p:nvPicPr>
        <p:blipFill>
          <a:blip r:embed="rId3" cstate="print"/>
          <a:srcRect/>
          <a:stretch>
            <a:fillRect/>
          </a:stretch>
        </p:blipFill>
        <p:spPr bwMode="auto">
          <a:xfrm>
            <a:off x="7176120" y="1268760"/>
            <a:ext cx="2880320" cy="4032448"/>
          </a:xfrm>
          <a:prstGeom prst="rect">
            <a:avLst/>
          </a:prstGeom>
          <a:noFill/>
        </p:spPr>
      </p:pic>
    </p:spTree>
    <p:extLst>
      <p:ext uri="{BB962C8B-B14F-4D97-AF65-F5344CB8AC3E}">
        <p14:creationId xmlns:p14="http://schemas.microsoft.com/office/powerpoint/2010/main" val="720460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50000"/>
            </a:schemeClr>
          </a:solidFill>
        </p:spPr>
        <p:txBody>
          <a:bodyPr>
            <a:normAutofit/>
          </a:bodyPr>
          <a:lstStyle/>
          <a:p>
            <a:r>
              <a:rPr lang="es-ES" sz="5400" b="1" dirty="0">
                <a:solidFill>
                  <a:srgbClr val="FFFF00"/>
                </a:solidFill>
              </a:rPr>
              <a:t>¿Qué nos dice de Belsasar?</a:t>
            </a:r>
          </a:p>
        </p:txBody>
      </p:sp>
      <p:sp>
        <p:nvSpPr>
          <p:cNvPr id="3" name="2 Marcador de contenido"/>
          <p:cNvSpPr>
            <a:spLocks noGrp="1"/>
          </p:cNvSpPr>
          <p:nvPr>
            <p:ph idx="1"/>
          </p:nvPr>
        </p:nvSpPr>
        <p:spPr>
          <a:xfrm>
            <a:off x="251012" y="1600200"/>
            <a:ext cx="11689976" cy="4997152"/>
          </a:xfrm>
          <a:solidFill>
            <a:srgbClr val="FFFF00"/>
          </a:solidFill>
        </p:spPr>
        <p:txBody>
          <a:bodyPr>
            <a:normAutofit fontScale="92500" lnSpcReduction="20000"/>
          </a:bodyPr>
          <a:lstStyle/>
          <a:p>
            <a:pPr algn="ctr"/>
            <a:r>
              <a:rPr lang="es-ES" dirty="0" smtClean="0"/>
              <a:t>De este, nos dice Daniel: </a:t>
            </a:r>
            <a:r>
              <a:rPr lang="es-ES" b="1" dirty="0" smtClean="0"/>
              <a:t>“Y tú, su hijo Belsasar, </a:t>
            </a:r>
            <a:r>
              <a:rPr lang="es-ES" b="1" u="sng" dirty="0" smtClean="0"/>
              <a:t>sabiendo todo esto, no has humillado tu corazón</a:t>
            </a:r>
            <a:r>
              <a:rPr lang="es-ES" b="1" dirty="0" smtClean="0"/>
              <a:t>”.</a:t>
            </a:r>
          </a:p>
          <a:p>
            <a:endParaRPr lang="es-ES" dirty="0" smtClean="0"/>
          </a:p>
          <a:p>
            <a:pPr algn="ctr"/>
            <a:r>
              <a:rPr lang="es-ES" dirty="0" smtClean="0"/>
              <a:t>Como sucedió en Babilonia, que Dios colocó a Daniel y sus compañeros en medio de ellos, así coloco a </a:t>
            </a:r>
            <a:r>
              <a:rPr lang="es-ES" b="1" dirty="0" smtClean="0">
                <a:solidFill>
                  <a:srgbClr val="FF0000"/>
                </a:solidFill>
              </a:rPr>
              <a:t>muchos de sus sirvo a través de todo el A. Testamento</a:t>
            </a:r>
            <a:r>
              <a:rPr lang="es-ES" dirty="0" smtClean="0"/>
              <a:t>, para que dieran testimonio de la verdad a todos sus habitantes, y tuvieran la oportunidad de salvarse.</a:t>
            </a:r>
          </a:p>
          <a:p>
            <a:endParaRPr lang="es-ES" dirty="0" smtClean="0"/>
          </a:p>
          <a:p>
            <a:pPr algn="ctr"/>
            <a:r>
              <a:rPr lang="es-ES" dirty="0" smtClean="0"/>
              <a:t>De la misma manera ordenó Jesús en el N.testamento: </a:t>
            </a:r>
            <a:r>
              <a:rPr lang="es-ES" b="1" dirty="0" smtClean="0">
                <a:solidFill>
                  <a:srgbClr val="FF0000"/>
                </a:solidFill>
              </a:rPr>
              <a:t>“Id por todo el mundo, y predicad el evangelio a toda criatura. El que crea y sea bautizado, será salvo. Pero el que no crea, será condenado”</a:t>
            </a:r>
            <a:r>
              <a:rPr lang="es-ES" dirty="0" smtClean="0"/>
              <a:t> (Marcos 16:15-16). </a:t>
            </a:r>
            <a:endParaRPr lang="es-ES" dirty="0"/>
          </a:p>
        </p:txBody>
      </p:sp>
    </p:spTree>
    <p:extLst>
      <p:ext uri="{BB962C8B-B14F-4D97-AF65-F5344CB8AC3E}">
        <p14:creationId xmlns:p14="http://schemas.microsoft.com/office/powerpoint/2010/main" val="4189407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12376" y="476673"/>
            <a:ext cx="11241742" cy="5649491"/>
          </a:xfrm>
          <a:solidFill>
            <a:srgbClr val="FFFF00"/>
          </a:solidFill>
        </p:spPr>
        <p:txBody>
          <a:bodyPr>
            <a:normAutofit fontScale="92500"/>
          </a:bodyPr>
          <a:lstStyle/>
          <a:p>
            <a:pPr algn="ctr"/>
            <a:r>
              <a:rPr lang="es-ES" dirty="0" smtClean="0"/>
              <a:t>Todos estos, como lo hizo Belsasar,  a pesar de todas las </a:t>
            </a:r>
            <a:r>
              <a:rPr lang="es-ES" b="1" dirty="0" smtClean="0">
                <a:solidFill>
                  <a:srgbClr val="FF0000"/>
                </a:solidFill>
              </a:rPr>
              <a:t>evidencias</a:t>
            </a:r>
            <a:r>
              <a:rPr lang="es-ES" dirty="0" smtClean="0"/>
              <a:t> del </a:t>
            </a:r>
            <a:r>
              <a:rPr lang="es-ES" b="1" dirty="0" smtClean="0">
                <a:solidFill>
                  <a:srgbClr val="FF0000"/>
                </a:solidFill>
              </a:rPr>
              <a:t>amor</a:t>
            </a:r>
            <a:r>
              <a:rPr lang="es-ES" dirty="0" smtClean="0"/>
              <a:t> y la </a:t>
            </a:r>
            <a:r>
              <a:rPr lang="es-ES" b="1" dirty="0" smtClean="0">
                <a:solidFill>
                  <a:srgbClr val="FF0000"/>
                </a:solidFill>
              </a:rPr>
              <a:t>misericordia de Dios demostrada en su Palabra,</a:t>
            </a:r>
            <a:r>
              <a:rPr lang="es-ES" dirty="0" smtClean="0"/>
              <a:t> acerca de </a:t>
            </a:r>
            <a:r>
              <a:rPr lang="es-ES" b="1" dirty="0" smtClean="0">
                <a:solidFill>
                  <a:srgbClr val="FF0000"/>
                </a:solidFill>
              </a:rPr>
              <a:t>cual es su voluntad:</a:t>
            </a:r>
            <a:r>
              <a:rPr lang="es-ES" dirty="0" smtClean="0">
                <a:solidFill>
                  <a:srgbClr val="00B0F0"/>
                </a:solidFill>
              </a:rPr>
              <a:t> </a:t>
            </a:r>
            <a:r>
              <a:rPr lang="es-ES" sz="3800" b="1" u="sng" dirty="0">
                <a:solidFill>
                  <a:srgbClr val="00B0F0"/>
                </a:solidFill>
              </a:rPr>
              <a:t>“Antes contra el Señor del cielo se han ensoberbecido”. </a:t>
            </a:r>
          </a:p>
          <a:p>
            <a:endParaRPr lang="es-ES" dirty="0" smtClean="0"/>
          </a:p>
          <a:p>
            <a:pPr algn="ctr"/>
            <a:r>
              <a:rPr lang="es-ES" dirty="0" smtClean="0"/>
              <a:t>Y millones han preferido, permanecer donde están, formando parte de la</a:t>
            </a:r>
            <a:r>
              <a:rPr lang="es-ES" b="1" dirty="0" smtClean="0">
                <a:solidFill>
                  <a:srgbClr val="FF0000"/>
                </a:solidFill>
              </a:rPr>
              <a:t> primera bestia</a:t>
            </a:r>
            <a:r>
              <a:rPr lang="es-ES" dirty="0" smtClean="0"/>
              <a:t>, o han preferido, por lo más </a:t>
            </a:r>
            <a:r>
              <a:rPr lang="es-ES" b="1" dirty="0" smtClean="0">
                <a:solidFill>
                  <a:srgbClr val="FF0000"/>
                </a:solidFill>
              </a:rPr>
              <a:t>fácil y conveniente</a:t>
            </a:r>
            <a:r>
              <a:rPr lang="es-ES" dirty="0" smtClean="0"/>
              <a:t>, unirse a la  </a:t>
            </a:r>
            <a:r>
              <a:rPr lang="es-ES" b="1" dirty="0" smtClean="0">
                <a:solidFill>
                  <a:srgbClr val="FF0000"/>
                </a:solidFill>
              </a:rPr>
              <a:t>segunda bestia</a:t>
            </a:r>
            <a:r>
              <a:rPr lang="es-ES" dirty="0" smtClean="0"/>
              <a:t> que finalmente </a:t>
            </a:r>
            <a:r>
              <a:rPr lang="es-ES" b="1" dirty="0" smtClean="0">
                <a:solidFill>
                  <a:srgbClr val="FF0000"/>
                </a:solidFill>
              </a:rPr>
              <a:t>unidas</a:t>
            </a:r>
            <a:r>
              <a:rPr lang="es-ES" dirty="0" smtClean="0"/>
              <a:t>, </a:t>
            </a:r>
            <a:r>
              <a:rPr lang="es-ES" b="1" u="sng" dirty="0" smtClean="0">
                <a:solidFill>
                  <a:srgbClr val="FF0000"/>
                </a:solidFill>
              </a:rPr>
              <a:t>perseguirán y darán muerte</a:t>
            </a:r>
            <a:r>
              <a:rPr lang="es-ES" dirty="0" smtClean="0"/>
              <a:t> a los que decidieron aceptar  el llamado de Dios al arrepentimiento, y </a:t>
            </a:r>
            <a:r>
              <a:rPr lang="es-ES" b="1" dirty="0" smtClean="0">
                <a:solidFill>
                  <a:srgbClr val="FF0000"/>
                </a:solidFill>
              </a:rPr>
              <a:t>obedecer los Mandamientos de Dios</a:t>
            </a:r>
            <a:r>
              <a:rPr lang="es-ES" dirty="0" smtClean="0"/>
              <a:t>, incluyendo la </a:t>
            </a:r>
            <a:r>
              <a:rPr lang="es-ES" b="1" u="sng" dirty="0" smtClean="0">
                <a:solidFill>
                  <a:srgbClr val="FF0000"/>
                </a:solidFill>
              </a:rPr>
              <a:t>observancia del sábado como día de reposo ordenado por Dios.   </a:t>
            </a:r>
            <a:endParaRPr lang="es-ES" b="1" u="sng" dirty="0">
              <a:solidFill>
                <a:srgbClr val="FF0000"/>
              </a:solidFill>
            </a:endParaRPr>
          </a:p>
        </p:txBody>
      </p:sp>
    </p:spTree>
    <p:extLst>
      <p:ext uri="{BB962C8B-B14F-4D97-AF65-F5344CB8AC3E}">
        <p14:creationId xmlns:p14="http://schemas.microsoft.com/office/powerpoint/2010/main" val="1843101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12375" y="476672"/>
            <a:ext cx="11456895" cy="5976664"/>
          </a:xfrm>
          <a:solidFill>
            <a:srgbClr val="00B0F0"/>
          </a:solidFill>
        </p:spPr>
        <p:txBody>
          <a:bodyPr>
            <a:normAutofit fontScale="92500"/>
          </a:bodyPr>
          <a:lstStyle/>
          <a:p>
            <a:r>
              <a:rPr lang="es-ES" dirty="0" smtClean="0"/>
              <a:t>Pero los que </a:t>
            </a:r>
            <a:r>
              <a:rPr lang="es-ES" b="1" dirty="0" smtClean="0">
                <a:solidFill>
                  <a:srgbClr val="FF0000"/>
                </a:solidFill>
              </a:rPr>
              <a:t>“propusieron en su corazón no contaminarse”</a:t>
            </a:r>
            <a:r>
              <a:rPr lang="es-ES" dirty="0" smtClean="0"/>
              <a:t> adorando la </a:t>
            </a:r>
            <a:r>
              <a:rPr lang="es-ES" b="1" dirty="0" smtClean="0">
                <a:solidFill>
                  <a:srgbClr val="FF0000"/>
                </a:solidFill>
              </a:rPr>
              <a:t>“Imagen de la bestia”</a:t>
            </a:r>
            <a:r>
              <a:rPr lang="es-ES" dirty="0" smtClean="0"/>
              <a:t> ni recibir la </a:t>
            </a:r>
            <a:r>
              <a:rPr lang="es-ES" b="1" dirty="0" smtClean="0">
                <a:solidFill>
                  <a:srgbClr val="FF0000"/>
                </a:solidFill>
              </a:rPr>
              <a:t>“marca de la bestia”</a:t>
            </a:r>
            <a:r>
              <a:rPr lang="es-ES" dirty="0" smtClean="0"/>
              <a:t>, de alguna manera Dios los</a:t>
            </a:r>
            <a:r>
              <a:rPr lang="es-ES" u="sng" dirty="0" smtClean="0"/>
              <a:t> </a:t>
            </a:r>
            <a:r>
              <a:rPr lang="es-ES" b="1" u="sng" dirty="0" smtClean="0">
                <a:solidFill>
                  <a:srgbClr val="FFFF00"/>
                </a:solidFill>
              </a:rPr>
              <a:t>protegerá</a:t>
            </a:r>
            <a:r>
              <a:rPr lang="es-ES" dirty="0" smtClean="0"/>
              <a:t>, como hizo con Daniel en el foso de los </a:t>
            </a:r>
            <a:r>
              <a:rPr lang="es-ES" b="1" dirty="0" smtClean="0">
                <a:solidFill>
                  <a:srgbClr val="FFFF00"/>
                </a:solidFill>
              </a:rPr>
              <a:t>leones,</a:t>
            </a:r>
            <a:r>
              <a:rPr lang="es-ES" dirty="0" smtClean="0"/>
              <a:t> o sus tres compañeros en el </a:t>
            </a:r>
            <a:r>
              <a:rPr lang="es-ES" b="1" dirty="0" smtClean="0">
                <a:solidFill>
                  <a:srgbClr val="FFFF00"/>
                </a:solidFill>
              </a:rPr>
              <a:t>horno de fuego.</a:t>
            </a:r>
          </a:p>
          <a:p>
            <a:endParaRPr lang="es-ES" b="1" dirty="0" smtClean="0">
              <a:solidFill>
                <a:srgbClr val="FFFF00"/>
              </a:solidFill>
            </a:endParaRPr>
          </a:p>
          <a:p>
            <a:r>
              <a:rPr lang="es-ES" dirty="0" smtClean="0"/>
              <a:t> En cambio, todos aquellos que rechacen el llamado de Dios, y decidan formar parte de estas </a:t>
            </a:r>
            <a:r>
              <a:rPr lang="es-ES" b="1" dirty="0" smtClean="0">
                <a:solidFill>
                  <a:srgbClr val="FF0000"/>
                </a:solidFill>
              </a:rPr>
              <a:t>dos instituciones</a:t>
            </a:r>
            <a:r>
              <a:rPr lang="es-ES" dirty="0" smtClean="0"/>
              <a:t>, la primera y segunda vestía, Apoc.20:10 dice:</a:t>
            </a:r>
          </a:p>
          <a:p>
            <a:endParaRPr lang="es-ES" dirty="0" smtClean="0"/>
          </a:p>
          <a:p>
            <a:r>
              <a:rPr lang="es-ES" dirty="0" smtClean="0"/>
              <a:t> Y el diablo que los </a:t>
            </a:r>
            <a:r>
              <a:rPr lang="es-ES" b="1" dirty="0" smtClean="0">
                <a:solidFill>
                  <a:srgbClr val="FF0000"/>
                </a:solidFill>
              </a:rPr>
              <a:t>engañaba</a:t>
            </a:r>
            <a:r>
              <a:rPr lang="es-ES" dirty="0" smtClean="0"/>
              <a:t>, fue lanzado al </a:t>
            </a:r>
            <a:r>
              <a:rPr lang="es-ES" b="1" dirty="0" smtClean="0">
                <a:solidFill>
                  <a:srgbClr val="FF0000"/>
                </a:solidFill>
              </a:rPr>
              <a:t>lago de fuego y azufre</a:t>
            </a:r>
            <a:r>
              <a:rPr lang="es-ES" dirty="0" smtClean="0"/>
              <a:t>, donde están la </a:t>
            </a:r>
            <a:r>
              <a:rPr lang="es-ES" b="1" dirty="0" smtClean="0">
                <a:solidFill>
                  <a:srgbClr val="FF0000"/>
                </a:solidFill>
              </a:rPr>
              <a:t>bestia y el falso profeta</a:t>
            </a:r>
            <a:r>
              <a:rPr lang="es-ES" dirty="0" smtClean="0"/>
              <a:t> (la segunda destila).</a:t>
            </a:r>
          </a:p>
          <a:p>
            <a:endParaRPr lang="es-ES" dirty="0"/>
          </a:p>
        </p:txBody>
      </p:sp>
    </p:spTree>
    <p:extLst>
      <p:ext uri="{BB962C8B-B14F-4D97-AF65-F5344CB8AC3E}">
        <p14:creationId xmlns:p14="http://schemas.microsoft.com/office/powerpoint/2010/main" val="75617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70C0"/>
          </a:solidFill>
        </p:spPr>
        <p:txBody>
          <a:bodyPr>
            <a:normAutofit fontScale="90000"/>
          </a:bodyPr>
          <a:lstStyle/>
          <a:p>
            <a:r>
              <a:rPr lang="es-ES" b="1" dirty="0" smtClean="0">
                <a:solidFill>
                  <a:srgbClr val="FFFF00"/>
                </a:solidFill>
              </a:rPr>
              <a:t>¿Qué dos puntos son importantes, y deben ir de la mano, uno con el otro?</a:t>
            </a:r>
            <a:endParaRPr lang="es-ES" b="1" dirty="0">
              <a:solidFill>
                <a:srgbClr val="FFFF00"/>
              </a:solidFill>
            </a:endParaRPr>
          </a:p>
        </p:txBody>
      </p:sp>
      <p:sp>
        <p:nvSpPr>
          <p:cNvPr id="3" name="2 Marcador de contenido"/>
          <p:cNvSpPr>
            <a:spLocks noGrp="1"/>
          </p:cNvSpPr>
          <p:nvPr>
            <p:ph idx="1"/>
          </p:nvPr>
        </p:nvSpPr>
        <p:spPr>
          <a:xfrm>
            <a:off x="609600" y="1643953"/>
            <a:ext cx="4392488" cy="4997152"/>
          </a:xfrm>
          <a:solidFill>
            <a:srgbClr val="00B050"/>
          </a:solidFill>
        </p:spPr>
        <p:txBody>
          <a:bodyPr>
            <a:normAutofit lnSpcReduction="10000"/>
          </a:bodyPr>
          <a:lstStyle/>
          <a:p>
            <a:pPr>
              <a:buNone/>
            </a:pPr>
            <a:r>
              <a:rPr lang="es-ES" sz="4400" b="1" dirty="0">
                <a:solidFill>
                  <a:srgbClr val="FF0000"/>
                </a:solidFill>
              </a:rPr>
              <a:t>         Mateo 7:21.</a:t>
            </a:r>
          </a:p>
          <a:p>
            <a:pPr algn="ctr">
              <a:buNone/>
            </a:pPr>
            <a:r>
              <a:rPr lang="es-ES" sz="3600" b="1" dirty="0"/>
              <a:t>        “No todo el que me dice:</a:t>
            </a:r>
            <a:r>
              <a:rPr lang="es-ES" sz="3600" b="1" dirty="0">
                <a:solidFill>
                  <a:srgbClr val="FFFF00"/>
                </a:solidFill>
              </a:rPr>
              <a:t> Señor, Señor</a:t>
            </a:r>
            <a:r>
              <a:rPr lang="es-ES" sz="3600" b="1" dirty="0"/>
              <a:t>, entrará en el reino de los cielos: sino el que hace la </a:t>
            </a:r>
            <a:r>
              <a:rPr lang="es-ES" sz="4000" b="1" dirty="0">
                <a:solidFill>
                  <a:srgbClr val="FFFF00"/>
                </a:solidFill>
              </a:rPr>
              <a:t>voluntad</a:t>
            </a:r>
            <a:r>
              <a:rPr lang="es-ES" sz="3600" b="1" dirty="0"/>
              <a:t> de mi Padre que está en los cielos”. </a:t>
            </a:r>
            <a:endParaRPr lang="es-ES" sz="2400" dirty="0"/>
          </a:p>
        </p:txBody>
      </p:sp>
      <p:pic>
        <p:nvPicPr>
          <p:cNvPr id="1026" name="Picture 2" descr="C:\Users\HUMBERTO\Pictures\2da Venida\g21q.JPG"/>
          <p:cNvPicPr>
            <a:picLocks noChangeAspect="1" noChangeArrowheads="1"/>
          </p:cNvPicPr>
          <p:nvPr/>
        </p:nvPicPr>
        <p:blipFill>
          <a:blip r:embed="rId2" cstate="print"/>
          <a:srcRect/>
          <a:stretch>
            <a:fillRect/>
          </a:stretch>
        </p:blipFill>
        <p:spPr bwMode="auto">
          <a:xfrm>
            <a:off x="5577788" y="1643953"/>
            <a:ext cx="5753599" cy="2677035"/>
          </a:xfrm>
          <a:prstGeom prst="rect">
            <a:avLst/>
          </a:prstGeom>
          <a:noFill/>
        </p:spPr>
      </p:pic>
      <p:sp>
        <p:nvSpPr>
          <p:cNvPr id="5" name="4 Rectángulo redondeado"/>
          <p:cNvSpPr/>
          <p:nvPr/>
        </p:nvSpPr>
        <p:spPr>
          <a:xfrm>
            <a:off x="5002087" y="4547303"/>
            <a:ext cx="6580313" cy="224436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smtClean="0">
                <a:solidFill>
                  <a:srgbClr val="FF0000"/>
                </a:solidFill>
                <a:latin typeface="Calibri"/>
              </a:rPr>
              <a:t>Estos </a:t>
            </a:r>
            <a:r>
              <a:rPr lang="es-ES" sz="2800" b="1" dirty="0">
                <a:solidFill>
                  <a:srgbClr val="FF0000"/>
                </a:solidFill>
                <a:latin typeface="Calibri"/>
              </a:rPr>
              <a:t>se conformaron con decir: “Señor, Señor, y en la segunda venida de Cristo, se darán cuenta que sus vidas están manchad de pecado debido a su desobediencia.</a:t>
            </a:r>
          </a:p>
          <a:p>
            <a:endParaRPr lang="es-ES" sz="1200" dirty="0">
              <a:solidFill>
                <a:prstClr val="white"/>
              </a:solidFill>
              <a:latin typeface="Calibri"/>
            </a:endParaRPr>
          </a:p>
          <a:p>
            <a:pPr algn="ctr"/>
            <a:r>
              <a:rPr lang="es-ES" sz="1200" dirty="0">
                <a:solidFill>
                  <a:prstClr val="white"/>
                </a:solidFill>
                <a:latin typeface="Calibri"/>
              </a:rPr>
              <a:t>     </a:t>
            </a:r>
          </a:p>
        </p:txBody>
      </p:sp>
    </p:spTree>
    <p:extLst>
      <p:ext uri="{BB962C8B-B14F-4D97-AF65-F5344CB8AC3E}">
        <p14:creationId xmlns:p14="http://schemas.microsoft.com/office/powerpoint/2010/main" val="2742736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diamond(in)">
                                      <p:cBhvr>
                                        <p:cTn id="27" dur="2000"/>
                                        <p:tgtEl>
                                          <p:spTgt spid="1026"/>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to="" calcmode="lin" valueType="num">
                                      <p:cBhvr>
                                        <p:cTn id="3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1981200" y="274638"/>
            <a:ext cx="8229600" cy="778098"/>
          </a:xfrm>
        </p:spPr>
        <p:txBody>
          <a:bodyPr>
            <a:normAutofit/>
          </a:bodyPr>
          <a:lstStyle/>
          <a:p>
            <a:r>
              <a:rPr lang="es-ES" sz="3600" b="1" u="sng" dirty="0">
                <a:solidFill>
                  <a:srgbClr val="002060"/>
                </a:solidFill>
              </a:rPr>
              <a:t>Los dos puntos que menciona Jesús son:</a:t>
            </a:r>
            <a:endParaRPr lang="es-ES" sz="3600" dirty="0">
              <a:solidFill>
                <a:srgbClr val="002060"/>
              </a:solidFill>
            </a:endParaRPr>
          </a:p>
        </p:txBody>
      </p:sp>
      <p:sp>
        <p:nvSpPr>
          <p:cNvPr id="3" name="2 Marcador de contenido"/>
          <p:cNvSpPr>
            <a:spLocks noGrp="1"/>
          </p:cNvSpPr>
          <p:nvPr>
            <p:ph idx="1"/>
          </p:nvPr>
        </p:nvSpPr>
        <p:spPr>
          <a:xfrm>
            <a:off x="161365" y="1268760"/>
            <a:ext cx="8562927" cy="5256584"/>
          </a:xfrm>
          <a:solidFill>
            <a:srgbClr val="00B050"/>
          </a:solidFill>
        </p:spPr>
        <p:txBody>
          <a:bodyPr>
            <a:normAutofit fontScale="92500" lnSpcReduction="10000"/>
          </a:bodyPr>
          <a:lstStyle/>
          <a:p>
            <a:pPr algn="ctr">
              <a:buNone/>
            </a:pPr>
            <a:r>
              <a:rPr lang="es-ES" sz="4000" b="1" dirty="0" smtClean="0">
                <a:solidFill>
                  <a:srgbClr val="FF0000"/>
                </a:solidFill>
              </a:rPr>
              <a:t>1</a:t>
            </a:r>
            <a:r>
              <a:rPr lang="es-ES" sz="3600" b="1" dirty="0">
                <a:solidFill>
                  <a:srgbClr val="FF0000"/>
                </a:solidFill>
              </a:rPr>
              <a:t>) </a:t>
            </a:r>
            <a:r>
              <a:rPr lang="es-ES" b="1" u="sng" dirty="0" smtClean="0">
                <a:solidFill>
                  <a:srgbClr val="FFFF00"/>
                </a:solidFill>
              </a:rPr>
              <a:t>Creer en Jesús como el único salvador</a:t>
            </a:r>
            <a:r>
              <a:rPr lang="es-ES" dirty="0" smtClean="0"/>
              <a:t>, este es un punto básico, pero solo </a:t>
            </a:r>
            <a:r>
              <a:rPr lang="es-ES" b="1" dirty="0" smtClean="0">
                <a:solidFill>
                  <a:srgbClr val="FFFF00"/>
                </a:solidFill>
              </a:rPr>
              <a:t>Creer</a:t>
            </a:r>
            <a:r>
              <a:rPr lang="es-ES" dirty="0" smtClean="0"/>
              <a:t> </a:t>
            </a:r>
            <a:r>
              <a:rPr lang="es-ES" b="1" dirty="0" smtClean="0">
                <a:solidFill>
                  <a:srgbClr val="FFFF00"/>
                </a:solidFill>
              </a:rPr>
              <a:t>en Jesús</a:t>
            </a:r>
            <a:r>
              <a:rPr lang="es-ES" dirty="0" smtClean="0"/>
              <a:t> no tiene validez delante de Dios, a la hora del juicio. y </a:t>
            </a:r>
          </a:p>
          <a:p>
            <a:pPr>
              <a:buNone/>
            </a:pPr>
            <a:endParaRPr lang="es-ES" sz="3600" b="1" dirty="0">
              <a:solidFill>
                <a:srgbClr val="FF0000"/>
              </a:solidFill>
            </a:endParaRPr>
          </a:p>
          <a:p>
            <a:pPr algn="ctr">
              <a:buNone/>
            </a:pPr>
            <a:r>
              <a:rPr lang="es-ES" sz="3600" b="1" dirty="0">
                <a:solidFill>
                  <a:srgbClr val="FF0000"/>
                </a:solidFill>
              </a:rPr>
              <a:t>2)</a:t>
            </a:r>
            <a:r>
              <a:rPr lang="es-ES" dirty="0" smtClean="0"/>
              <a:t>  Hacer la </a:t>
            </a:r>
            <a:r>
              <a:rPr lang="es-ES" b="1" u="sng" dirty="0" smtClean="0">
                <a:solidFill>
                  <a:srgbClr val="FFFF00"/>
                </a:solidFill>
              </a:rPr>
              <a:t>“voluntad de Dios”</a:t>
            </a:r>
            <a:r>
              <a:rPr lang="es-ES" dirty="0" smtClean="0"/>
              <a:t>, pero el hacer la voluntad de Dios, sin tener a Jesús en el corazón, </a:t>
            </a:r>
            <a:r>
              <a:rPr lang="es-ES" b="1" dirty="0" smtClean="0">
                <a:solidFill>
                  <a:srgbClr val="FFFF00"/>
                </a:solidFill>
              </a:rPr>
              <a:t>tampoco tiene validez</a:t>
            </a:r>
            <a:r>
              <a:rPr lang="es-ES" dirty="0" smtClean="0"/>
              <a:t>, a la hora del juicio, Es decir: Después de ir a Jesús, </a:t>
            </a:r>
            <a:r>
              <a:rPr lang="es-ES" b="1" dirty="0" smtClean="0">
                <a:solidFill>
                  <a:srgbClr val="FFFF00"/>
                </a:solidFill>
              </a:rPr>
              <a:t>tenemos que comenzar a obedecer </a:t>
            </a:r>
            <a:r>
              <a:rPr lang="es-ES" b="1" u="sng" dirty="0" smtClean="0">
                <a:solidFill>
                  <a:srgbClr val="FFFF00"/>
                </a:solidFill>
              </a:rPr>
              <a:t>todos</a:t>
            </a:r>
            <a:r>
              <a:rPr lang="es-ES" b="1" dirty="0" smtClean="0">
                <a:solidFill>
                  <a:srgbClr val="FFFF00"/>
                </a:solidFill>
              </a:rPr>
              <a:t> los Mandamientos de Dios</a:t>
            </a:r>
            <a:r>
              <a:rPr lang="es-ES" dirty="0" smtClean="0"/>
              <a:t>, lo cual se logra a través del Espíritu Santo (Léase Ezequiel 36:25-27). </a:t>
            </a:r>
            <a:endParaRPr lang="es-ES" dirty="0"/>
          </a:p>
        </p:txBody>
      </p:sp>
      <p:pic>
        <p:nvPicPr>
          <p:cNvPr id="2050" name="Picture 2" descr="C:\Users\HUMBERTO\Pictures\Bíblicas\1EZ82ZCA8QZB1PCAA30580CANO35WQCA81X0JLCAOOD6ZFCA8BZBKNCAA9WOZMCA1XC0S3CAAIF3LHCAO536WQCAQ329DGCA08T149CA9YOO5XCAP8SHZ1CAZKUFU6CAAY0E3KCA5MZZA4CA1GTXE6.jpg"/>
          <p:cNvPicPr>
            <a:picLocks noChangeAspect="1" noChangeArrowheads="1"/>
          </p:cNvPicPr>
          <p:nvPr/>
        </p:nvPicPr>
        <p:blipFill>
          <a:blip r:embed="rId2" cstate="print"/>
          <a:srcRect/>
          <a:stretch>
            <a:fillRect/>
          </a:stretch>
        </p:blipFill>
        <p:spPr bwMode="auto">
          <a:xfrm>
            <a:off x="9442146" y="857493"/>
            <a:ext cx="2016224" cy="1368152"/>
          </a:xfrm>
          <a:prstGeom prst="rect">
            <a:avLst/>
          </a:prstGeom>
          <a:noFill/>
        </p:spPr>
      </p:pic>
      <p:pic>
        <p:nvPicPr>
          <p:cNvPr id="2052" name="Picture 4" descr="C:\Users\HUMBERTO\Pictures\Bíblicas\5XIDEHCAUH4RVPCA98EMR0CAX5TLWZCARQNK8YCAG4TVCHCA32UB3GCAEAQ2V7CAIPLJXHCAARL8M5CAD31GU1CA9JO8DACAK0TUA1CA9GJUUCCACQ0WQCCAVWDSQJCAOF5OU2CA5XI30ACAS8XAFP.jpg"/>
          <p:cNvPicPr>
            <a:picLocks noChangeAspect="1" noChangeArrowheads="1"/>
          </p:cNvPicPr>
          <p:nvPr/>
        </p:nvPicPr>
        <p:blipFill>
          <a:blip r:embed="rId3" cstate="print"/>
          <a:srcRect/>
          <a:stretch>
            <a:fillRect/>
          </a:stretch>
        </p:blipFill>
        <p:spPr bwMode="auto">
          <a:xfrm>
            <a:off x="9732404" y="2378298"/>
            <a:ext cx="1800200" cy="1152128"/>
          </a:xfrm>
          <a:prstGeom prst="rect">
            <a:avLst/>
          </a:prstGeom>
          <a:noFill/>
        </p:spPr>
      </p:pic>
      <p:pic>
        <p:nvPicPr>
          <p:cNvPr id="2053" name="Picture 5" descr="C:\Users\HUMBERTO\Pictures\Bíblicas\J047.JPG"/>
          <p:cNvPicPr>
            <a:picLocks noChangeAspect="1" noChangeArrowheads="1"/>
          </p:cNvPicPr>
          <p:nvPr/>
        </p:nvPicPr>
        <p:blipFill>
          <a:blip r:embed="rId4" cstate="print"/>
          <a:srcRect/>
          <a:stretch>
            <a:fillRect/>
          </a:stretch>
        </p:blipFill>
        <p:spPr bwMode="auto">
          <a:xfrm>
            <a:off x="9500604" y="3666728"/>
            <a:ext cx="2263800" cy="1296144"/>
          </a:xfrm>
          <a:prstGeom prst="rect">
            <a:avLst/>
          </a:prstGeom>
          <a:noFill/>
        </p:spPr>
      </p:pic>
      <p:sp>
        <p:nvSpPr>
          <p:cNvPr id="9" name="8 Rectángulo redondeado"/>
          <p:cNvSpPr/>
          <p:nvPr/>
        </p:nvSpPr>
        <p:spPr>
          <a:xfrm>
            <a:off x="8724292" y="5106888"/>
            <a:ext cx="3451932" cy="163448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Para comprender el trueque que hace Jesús Léase Mateo 11:28-29.</a:t>
            </a:r>
            <a:r>
              <a:rPr lang="es-ES" sz="3200" dirty="0">
                <a:solidFill>
                  <a:prstClr val="white"/>
                </a:solidFill>
                <a:latin typeface="Calibri"/>
              </a:rPr>
              <a:t>  </a:t>
            </a:r>
          </a:p>
        </p:txBody>
      </p:sp>
    </p:spTree>
    <p:extLst>
      <p:ext uri="{BB962C8B-B14F-4D97-AF65-F5344CB8AC3E}">
        <p14:creationId xmlns:p14="http://schemas.microsoft.com/office/powerpoint/2010/main" val="284005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to="" calcmode="lin" valueType="num">
                                      <p:cBhvr>
                                        <p:cTn id="22" dur="1" fill="hold"/>
                                        <p:tgtEl>
                                          <p:spTgt spid="20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052"/>
                                        </p:tgtEl>
                                        <p:attrNameLst>
                                          <p:attrName>style.visibility</p:attrName>
                                        </p:attrNameLst>
                                      </p:cBhvr>
                                      <p:to>
                                        <p:strVal val="visible"/>
                                      </p:to>
                                    </p:set>
                                    <p:anim to="" calcmode="lin" valueType="num">
                                      <p:cBhvr>
                                        <p:cTn id="27" dur="1" fill="hold"/>
                                        <p:tgtEl>
                                          <p:spTgt spid="205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to="" calcmode="lin" valueType="num">
                                      <p:cBhvr>
                                        <p:cTn id="32" dur="1" fill="hold"/>
                                        <p:tgtEl>
                                          <p:spTgt spid="3">
                                            <p:txEl>
                                              <p:pRg st="2" end="2"/>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053"/>
                                        </p:tgtEl>
                                        <p:attrNameLst>
                                          <p:attrName>style.visibility</p:attrName>
                                        </p:attrNameLst>
                                      </p:cBhvr>
                                      <p:to>
                                        <p:strVal val="visible"/>
                                      </p:to>
                                    </p:set>
                                    <p:animEffect transition="in" filter="blinds(horizontal)">
                                      <p:cBhvr>
                                        <p:cTn id="37" dur="500"/>
                                        <p:tgtEl>
                                          <p:spTgt spid="2053"/>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diamond(in)">
                                      <p:cBhvr>
                                        <p:cTn id="4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uiExpand="1" build="p"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lstStyle/>
          <a:p>
            <a:endParaRPr lang="es-CO"/>
          </a:p>
        </p:txBody>
      </p:sp>
    </p:spTree>
    <p:extLst>
      <p:ext uri="{BB962C8B-B14F-4D97-AF65-F5344CB8AC3E}">
        <p14:creationId xmlns:p14="http://schemas.microsoft.com/office/powerpoint/2010/main" val="12504549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a:bodyPr>
          <a:lstStyle/>
          <a:p>
            <a:r>
              <a:rPr lang="es-ES" sz="6000" b="1" i="1" dirty="0">
                <a:solidFill>
                  <a:srgbClr val="FFFF00"/>
                </a:solidFill>
              </a:rPr>
              <a:t>¿Entonces qué sucede?</a:t>
            </a:r>
          </a:p>
        </p:txBody>
      </p:sp>
      <p:sp>
        <p:nvSpPr>
          <p:cNvPr id="3" name="2 Marcador de contenido"/>
          <p:cNvSpPr>
            <a:spLocks noGrp="1"/>
          </p:cNvSpPr>
          <p:nvPr>
            <p:ph idx="1"/>
          </p:nvPr>
        </p:nvSpPr>
        <p:spPr>
          <a:solidFill>
            <a:schemeClr val="accent3">
              <a:lumMod val="60000"/>
              <a:lumOff val="40000"/>
            </a:schemeClr>
          </a:solidFill>
        </p:spPr>
        <p:txBody>
          <a:bodyPr>
            <a:normAutofit/>
          </a:bodyPr>
          <a:lstStyle/>
          <a:p>
            <a:pPr algn="ctr">
              <a:buNone/>
            </a:pPr>
            <a:r>
              <a:rPr lang="es-ES" dirty="0" smtClean="0"/>
              <a:t>    Que muchos se </a:t>
            </a:r>
            <a:r>
              <a:rPr lang="es-ES" b="1" dirty="0" smtClean="0">
                <a:solidFill>
                  <a:srgbClr val="FF0000"/>
                </a:solidFill>
              </a:rPr>
              <a:t>conforman</a:t>
            </a:r>
            <a:r>
              <a:rPr lang="es-ES" dirty="0" smtClean="0"/>
              <a:t> con que les hablen de </a:t>
            </a:r>
            <a:r>
              <a:rPr lang="es-ES" b="1" dirty="0" smtClean="0">
                <a:solidFill>
                  <a:srgbClr val="FF0000"/>
                </a:solidFill>
              </a:rPr>
              <a:t>Jesús</a:t>
            </a:r>
            <a:r>
              <a:rPr lang="es-ES" dirty="0" smtClean="0"/>
              <a:t> y la </a:t>
            </a:r>
            <a:r>
              <a:rPr lang="es-ES" b="1" dirty="0" smtClean="0">
                <a:solidFill>
                  <a:srgbClr val="FF0000"/>
                </a:solidFill>
              </a:rPr>
              <a:t>gracia</a:t>
            </a:r>
            <a:r>
              <a:rPr lang="es-ES" dirty="0" smtClean="0"/>
              <a:t>, y eso es lo que hace la </a:t>
            </a:r>
            <a:r>
              <a:rPr lang="es-ES" b="1" dirty="0" smtClean="0">
                <a:solidFill>
                  <a:srgbClr val="FF0000"/>
                </a:solidFill>
              </a:rPr>
              <a:t>“primera </a:t>
            </a:r>
            <a:r>
              <a:rPr lang="es-ES" dirty="0" smtClean="0"/>
              <a:t>y</a:t>
            </a:r>
            <a:r>
              <a:rPr lang="es-ES" b="1" dirty="0" smtClean="0">
                <a:solidFill>
                  <a:srgbClr val="FF0000"/>
                </a:solidFill>
              </a:rPr>
              <a:t> segunda bestia”</a:t>
            </a:r>
            <a:r>
              <a:rPr lang="es-ES" dirty="0" smtClean="0"/>
              <a:t>, hablar de Jesús como el salvador que manifiesta su gracia muriendo en la cruz por nosotros.</a:t>
            </a:r>
          </a:p>
          <a:p>
            <a:pPr algn="ctr"/>
            <a:endParaRPr lang="es-ES" dirty="0" smtClean="0"/>
          </a:p>
          <a:p>
            <a:pPr algn="ctr">
              <a:buNone/>
            </a:pPr>
            <a:r>
              <a:rPr lang="es-ES" dirty="0" smtClean="0"/>
              <a:t>    Eso suena </a:t>
            </a:r>
            <a:r>
              <a:rPr lang="es-ES" b="1" dirty="0" smtClean="0">
                <a:solidFill>
                  <a:srgbClr val="FF0000"/>
                </a:solidFill>
              </a:rPr>
              <a:t>muy bonito</a:t>
            </a:r>
            <a:r>
              <a:rPr lang="es-ES" dirty="0" smtClean="0"/>
              <a:t>, pero eso es la </a:t>
            </a:r>
            <a:r>
              <a:rPr lang="es-ES" b="1" dirty="0" smtClean="0">
                <a:solidFill>
                  <a:srgbClr val="FF0000"/>
                </a:solidFill>
              </a:rPr>
              <a:t>mitad de la verdad</a:t>
            </a:r>
            <a:r>
              <a:rPr lang="es-ES" dirty="0" smtClean="0"/>
              <a:t>, porque no les hablan de la necesidad de </a:t>
            </a:r>
            <a:r>
              <a:rPr lang="es-ES" b="1" dirty="0" smtClean="0">
                <a:solidFill>
                  <a:srgbClr val="FF0000"/>
                </a:solidFill>
              </a:rPr>
              <a:t>obedecer todos los Mandamientos de Dios</a:t>
            </a:r>
            <a:r>
              <a:rPr lang="es-ES" dirty="0" smtClean="0"/>
              <a:t>.</a:t>
            </a:r>
          </a:p>
          <a:p>
            <a:endParaRPr lang="es-ES" dirty="0" smtClean="0"/>
          </a:p>
          <a:p>
            <a:endParaRPr lang="es-ES" dirty="0"/>
          </a:p>
        </p:txBody>
      </p:sp>
    </p:spTree>
    <p:extLst>
      <p:ext uri="{BB962C8B-B14F-4D97-AF65-F5344CB8AC3E}">
        <p14:creationId xmlns:p14="http://schemas.microsoft.com/office/powerpoint/2010/main" val="208554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ES" sz="3200" dirty="0"/>
              <a:t>¿De qué manera probo Dios al pueblo de Israel en el desierto cuando les faltó la comida?</a:t>
            </a:r>
          </a:p>
        </p:txBody>
      </p:sp>
      <p:sp>
        <p:nvSpPr>
          <p:cNvPr id="3" name="2 Marcador de contenido"/>
          <p:cNvSpPr>
            <a:spLocks noGrp="1"/>
          </p:cNvSpPr>
          <p:nvPr>
            <p:ph idx="1"/>
          </p:nvPr>
        </p:nvSpPr>
        <p:spPr>
          <a:solidFill>
            <a:schemeClr val="accent3">
              <a:lumMod val="40000"/>
              <a:lumOff val="60000"/>
            </a:schemeClr>
          </a:solidFill>
        </p:spPr>
        <p:txBody>
          <a:bodyPr>
            <a:normAutofit lnSpcReduction="10000"/>
          </a:bodyPr>
          <a:lstStyle/>
          <a:p>
            <a:pPr>
              <a:buNone/>
            </a:pPr>
            <a:r>
              <a:rPr lang="es-ES" b="1" dirty="0" smtClean="0">
                <a:solidFill>
                  <a:srgbClr val="FF0000"/>
                </a:solidFill>
              </a:rPr>
              <a:t>                                 Éxodo 16:2-3.</a:t>
            </a:r>
          </a:p>
          <a:p>
            <a:pPr algn="ctr">
              <a:buNone/>
            </a:pPr>
            <a:r>
              <a:rPr lang="es-ES" dirty="0" smtClean="0"/>
              <a:t>      2 Y toda la congregación de Israel murmuró contra Moisés  y Aarón en el desierto.</a:t>
            </a:r>
          </a:p>
          <a:p>
            <a:endParaRPr lang="es-ES" dirty="0" smtClean="0"/>
          </a:p>
          <a:p>
            <a:pPr algn="ctr">
              <a:buNone/>
            </a:pPr>
            <a:r>
              <a:rPr lang="es-ES" dirty="0" smtClean="0"/>
              <a:t>    3 Dijeron los Israelita: </a:t>
            </a:r>
            <a:r>
              <a:rPr lang="es-ES" b="1" dirty="0" smtClean="0"/>
              <a:t>“¡Ojala hubiéramos muerto por mano del Eterno en Egipto, cuando nos sentábamos ante las ollas de </a:t>
            </a:r>
            <a:r>
              <a:rPr lang="es-ES" b="1" u="sng" dirty="0" smtClean="0"/>
              <a:t>carne</a:t>
            </a:r>
            <a:r>
              <a:rPr lang="es-ES" b="1" dirty="0" smtClean="0"/>
              <a:t>, cuando </a:t>
            </a:r>
            <a:r>
              <a:rPr lang="es-ES" b="1" u="sng" dirty="0" smtClean="0"/>
              <a:t>comíamos pan en hartura</a:t>
            </a:r>
            <a:r>
              <a:rPr lang="es-ES" b="1" dirty="0" smtClean="0"/>
              <a:t>! Nos habéis sacado a este desierto para matar de hambre a todo esta multitud”</a:t>
            </a:r>
            <a:endParaRPr lang="es-ES" b="1" dirty="0"/>
          </a:p>
        </p:txBody>
      </p:sp>
    </p:spTree>
    <p:extLst>
      <p:ext uri="{BB962C8B-B14F-4D97-AF65-F5344CB8AC3E}">
        <p14:creationId xmlns:p14="http://schemas.microsoft.com/office/powerpoint/2010/main" val="3887331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048672"/>
          </a:xfrm>
          <a:solidFill>
            <a:schemeClr val="bg1"/>
          </a:solidFill>
        </p:spPr>
        <p:txBody>
          <a:bodyPr/>
          <a:lstStyle/>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p:txBody>
      </p:sp>
      <p:sp>
        <p:nvSpPr>
          <p:cNvPr id="4" name="3 Rectángulo redondeado"/>
          <p:cNvSpPr/>
          <p:nvPr/>
        </p:nvSpPr>
        <p:spPr>
          <a:xfrm>
            <a:off x="2135560" y="548680"/>
            <a:ext cx="7992888" cy="2952328"/>
          </a:xfrm>
          <a:prstGeom prst="round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a:solidFill>
                  <a:prstClr val="white"/>
                </a:solidFill>
                <a:latin typeface="Calibri"/>
              </a:rPr>
              <a:t>4 Y el Señor dijo a Moisés: “Os haré llover pan del cielo. Y el pueblo saldrá </a:t>
            </a:r>
            <a:r>
              <a:rPr lang="es-ES" sz="3200" b="1" u="sng" dirty="0">
                <a:solidFill>
                  <a:srgbClr val="00B0F0"/>
                </a:solidFill>
                <a:latin typeface="Calibri"/>
              </a:rPr>
              <a:t>diariamente</a:t>
            </a:r>
            <a:r>
              <a:rPr lang="es-ES" sz="3200" dirty="0">
                <a:solidFill>
                  <a:prstClr val="white"/>
                </a:solidFill>
                <a:latin typeface="Calibri"/>
              </a:rPr>
              <a:t>, y juntará la porción para </a:t>
            </a:r>
            <a:r>
              <a:rPr lang="es-ES" sz="3200" b="1" dirty="0">
                <a:solidFill>
                  <a:srgbClr val="00B0F0"/>
                </a:solidFill>
                <a:latin typeface="Calibri"/>
              </a:rPr>
              <a:t>cada día</a:t>
            </a:r>
            <a:r>
              <a:rPr lang="es-ES" sz="3200" dirty="0">
                <a:solidFill>
                  <a:prstClr val="white"/>
                </a:solidFill>
                <a:latin typeface="Calibri"/>
              </a:rPr>
              <a:t>, para que yo los </a:t>
            </a:r>
            <a:r>
              <a:rPr lang="es-ES" sz="3200" b="1" u="sng" dirty="0">
                <a:solidFill>
                  <a:srgbClr val="00B0F0"/>
                </a:solidFill>
                <a:latin typeface="Calibri"/>
              </a:rPr>
              <a:t>pruebe</a:t>
            </a:r>
            <a:r>
              <a:rPr lang="es-ES" sz="3200" b="1" dirty="0">
                <a:solidFill>
                  <a:srgbClr val="00B0F0"/>
                </a:solidFill>
                <a:latin typeface="Calibri"/>
              </a:rPr>
              <a:t>, </a:t>
            </a:r>
            <a:r>
              <a:rPr lang="es-ES" sz="3200" b="1" u="sng" dirty="0">
                <a:solidFill>
                  <a:srgbClr val="00B0F0"/>
                </a:solidFill>
                <a:latin typeface="Calibri"/>
              </a:rPr>
              <a:t>si andan en mi Ley o no.</a:t>
            </a:r>
          </a:p>
        </p:txBody>
      </p:sp>
      <p:sp>
        <p:nvSpPr>
          <p:cNvPr id="5" name="4 Rectángulo redondeado"/>
          <p:cNvSpPr/>
          <p:nvPr/>
        </p:nvSpPr>
        <p:spPr>
          <a:xfrm>
            <a:off x="1981200" y="3861048"/>
            <a:ext cx="8229600" cy="2520280"/>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a:solidFill>
                  <a:prstClr val="white"/>
                </a:solidFill>
                <a:latin typeface="Calibri"/>
              </a:rPr>
              <a:t>5 Pero el </a:t>
            </a:r>
            <a:r>
              <a:rPr lang="es-ES" sz="3200" b="1" dirty="0">
                <a:solidFill>
                  <a:srgbClr val="FF0000"/>
                </a:solidFill>
                <a:latin typeface="Calibri"/>
              </a:rPr>
              <a:t>sexto día</a:t>
            </a:r>
            <a:r>
              <a:rPr lang="es-ES" sz="3200" dirty="0">
                <a:solidFill>
                  <a:prstClr val="white"/>
                </a:solidFill>
                <a:latin typeface="Calibri"/>
              </a:rPr>
              <a:t> prepararán lo que hayan juntado, que será el </a:t>
            </a:r>
            <a:r>
              <a:rPr lang="es-ES" sz="3200" b="1" dirty="0">
                <a:solidFill>
                  <a:srgbClr val="FF0000"/>
                </a:solidFill>
                <a:latin typeface="Calibri"/>
              </a:rPr>
              <a:t>doble de lo que junten cada día”.</a:t>
            </a:r>
          </a:p>
        </p:txBody>
      </p:sp>
    </p:spTree>
    <p:extLst>
      <p:ext uri="{BB962C8B-B14F-4D97-AF65-F5344CB8AC3E}">
        <p14:creationId xmlns:p14="http://schemas.microsoft.com/office/powerpoint/2010/main" val="277785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endParaRPr lang="es-ES" dirty="0" smtClean="0"/>
          </a:p>
          <a:p>
            <a:endParaRPr lang="es-ES" dirty="0" smtClean="0"/>
          </a:p>
        </p:txBody>
      </p:sp>
      <p:sp>
        <p:nvSpPr>
          <p:cNvPr id="4" name="3 Rectángulo redondeado"/>
          <p:cNvSpPr/>
          <p:nvPr/>
        </p:nvSpPr>
        <p:spPr>
          <a:xfrm>
            <a:off x="1847528" y="332656"/>
            <a:ext cx="8568952" cy="187220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11 Y el Eterno dijo a Moisés: 12 “Diles: Al atardecer comeréis carne, y por la mañana os saciaréis de pan. Y sabréis que </a:t>
            </a:r>
            <a:r>
              <a:rPr lang="es-ES" sz="2800" b="1" dirty="0">
                <a:solidFill>
                  <a:srgbClr val="FF0000"/>
                </a:solidFill>
                <a:latin typeface="Calibri"/>
              </a:rPr>
              <a:t>YO SOY el Eterno vuestro Dios”.</a:t>
            </a:r>
          </a:p>
        </p:txBody>
      </p:sp>
      <p:sp>
        <p:nvSpPr>
          <p:cNvPr id="5" name="4 Rectángulo redondeado"/>
          <p:cNvSpPr/>
          <p:nvPr/>
        </p:nvSpPr>
        <p:spPr>
          <a:xfrm>
            <a:off x="6168008" y="2492896"/>
            <a:ext cx="5714026" cy="403244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16 Junte cada uno lo que pueda comer, </a:t>
            </a:r>
            <a:r>
              <a:rPr lang="es-ES" sz="2800" b="1" dirty="0">
                <a:solidFill>
                  <a:srgbClr val="FF0000"/>
                </a:solidFill>
                <a:latin typeface="Calibri"/>
              </a:rPr>
              <a:t>un omer por persona </a:t>
            </a:r>
            <a:r>
              <a:rPr lang="es-ES" sz="2800" dirty="0">
                <a:solidFill>
                  <a:prstClr val="white"/>
                </a:solidFill>
                <a:latin typeface="Calibri"/>
              </a:rPr>
              <a:t>(unos 2 kgs, </a:t>
            </a:r>
            <a:r>
              <a:rPr lang="es-ES" sz="2800" b="1" u="sng" dirty="0">
                <a:solidFill>
                  <a:srgbClr val="FFFF00"/>
                </a:solidFill>
                <a:latin typeface="Calibri"/>
              </a:rPr>
              <a:t>4 libras por persona diariamente)</a:t>
            </a:r>
            <a:r>
              <a:rPr lang="es-ES" sz="2800" dirty="0">
                <a:solidFill>
                  <a:prstClr val="white"/>
                </a:solidFill>
                <a:latin typeface="Calibri"/>
              </a:rPr>
              <a:t>. Conforme al numero de personas, cada uno juntará para los que están en su tienda”.</a:t>
            </a:r>
          </a:p>
        </p:txBody>
      </p:sp>
      <p:sp>
        <p:nvSpPr>
          <p:cNvPr id="6" name="5 Rectángulo redondeado"/>
          <p:cNvSpPr/>
          <p:nvPr/>
        </p:nvSpPr>
        <p:spPr>
          <a:xfrm>
            <a:off x="309966" y="2492896"/>
            <a:ext cx="5570010" cy="403244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13 A la mañana descendió rocío alrededor del campamento.  15  Y al verlo dijeron: </a:t>
            </a:r>
            <a:r>
              <a:rPr lang="es-ES" sz="2800" b="1" dirty="0">
                <a:solidFill>
                  <a:srgbClr val="FF0000"/>
                </a:solidFill>
                <a:latin typeface="Calibri"/>
              </a:rPr>
              <a:t>¿Què es esto?</a:t>
            </a:r>
            <a:r>
              <a:rPr lang="es-ES" sz="2800" dirty="0">
                <a:solidFill>
                  <a:prstClr val="white"/>
                </a:solidFill>
                <a:latin typeface="Calibri"/>
              </a:rPr>
              <a:t> … Entonces Moisés les dijo:  </a:t>
            </a:r>
            <a:r>
              <a:rPr lang="es-ES" sz="2800" b="1" dirty="0">
                <a:solidFill>
                  <a:srgbClr val="FF0000"/>
                </a:solidFill>
                <a:latin typeface="Calibri"/>
              </a:rPr>
              <a:t>“Es el pan que el Eterno os da para comer”</a:t>
            </a:r>
            <a:r>
              <a:rPr lang="es-ES" sz="2800" dirty="0">
                <a:solidFill>
                  <a:prstClr val="white"/>
                </a:solidFill>
                <a:latin typeface="Calibri"/>
              </a:rPr>
              <a:t>. </a:t>
            </a:r>
          </a:p>
        </p:txBody>
      </p:sp>
    </p:spTree>
    <p:extLst>
      <p:ext uri="{BB962C8B-B14F-4D97-AF65-F5344CB8AC3E}">
        <p14:creationId xmlns:p14="http://schemas.microsoft.com/office/powerpoint/2010/main" val="2024215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980729"/>
            <a:ext cx="8229600" cy="4896544"/>
          </a:xfrm>
        </p:spPr>
        <p:txBody>
          <a:bodyPr>
            <a:normAutofit lnSpcReduction="10000"/>
          </a:bodyPr>
          <a:lstStyle/>
          <a:p>
            <a:pPr algn="ctr"/>
            <a:r>
              <a:rPr lang="es-ES" dirty="0" smtClean="0"/>
              <a:t>18 Y cuando lo medían por omer, no </a:t>
            </a:r>
            <a:r>
              <a:rPr lang="es-ES" u="sng" dirty="0" smtClean="0"/>
              <a:t>sobraba</a:t>
            </a:r>
            <a:r>
              <a:rPr lang="es-ES" dirty="0" smtClean="0"/>
              <a:t> al que había juntado mucho, ni </a:t>
            </a:r>
            <a:r>
              <a:rPr lang="es-ES" u="sng" dirty="0" smtClean="0"/>
              <a:t>faltaba</a:t>
            </a:r>
            <a:r>
              <a:rPr lang="es-ES" dirty="0" smtClean="0"/>
              <a:t> al que había juntado poco. Cada uno junto lo que podía comer.</a:t>
            </a:r>
          </a:p>
          <a:p>
            <a:endParaRPr lang="es-ES" dirty="0" smtClean="0"/>
          </a:p>
          <a:p>
            <a:pPr algn="ctr"/>
            <a:r>
              <a:rPr lang="es-ES" dirty="0" smtClean="0"/>
              <a:t>19 Y Moisés les dijo: </a:t>
            </a:r>
            <a:r>
              <a:rPr lang="es-ES" b="1" u="sng" dirty="0" smtClean="0"/>
              <a:t>“Ninguno deje de ello para mañana”</a:t>
            </a:r>
            <a:r>
              <a:rPr lang="es-ES" dirty="0" smtClean="0"/>
              <a:t>. 20 Pero no </a:t>
            </a:r>
            <a:r>
              <a:rPr lang="es-ES" b="1" dirty="0" smtClean="0">
                <a:solidFill>
                  <a:srgbClr val="FF0000"/>
                </a:solidFill>
              </a:rPr>
              <a:t>obedecieron</a:t>
            </a:r>
            <a:r>
              <a:rPr lang="es-ES" dirty="0" smtClean="0"/>
              <a:t> a Moisés, sino que algunos </a:t>
            </a:r>
            <a:r>
              <a:rPr lang="es-ES" b="1" dirty="0" smtClean="0">
                <a:solidFill>
                  <a:srgbClr val="FF0000"/>
                </a:solidFill>
              </a:rPr>
              <a:t>dejaron para el día siguiente</a:t>
            </a:r>
            <a:r>
              <a:rPr lang="es-ES" dirty="0" smtClean="0"/>
              <a:t>. Y </a:t>
            </a:r>
            <a:r>
              <a:rPr lang="es-ES" b="1" u="sng" dirty="0" smtClean="0">
                <a:solidFill>
                  <a:srgbClr val="FF0000"/>
                </a:solidFill>
              </a:rPr>
              <a:t>crio gusanos</a:t>
            </a:r>
            <a:r>
              <a:rPr lang="es-ES" dirty="0" smtClean="0"/>
              <a:t> y se </a:t>
            </a:r>
            <a:r>
              <a:rPr lang="es-ES" b="1" u="sng" dirty="0" smtClean="0">
                <a:solidFill>
                  <a:srgbClr val="FF0000"/>
                </a:solidFill>
              </a:rPr>
              <a:t>pudrió</a:t>
            </a:r>
            <a:r>
              <a:rPr lang="es-ES" dirty="0" smtClean="0"/>
              <a:t>. Y Moisés se enojo con ellos.</a:t>
            </a:r>
            <a:endParaRPr lang="es-ES" dirty="0"/>
          </a:p>
        </p:txBody>
      </p:sp>
    </p:spTree>
    <p:extLst>
      <p:ext uri="{BB962C8B-B14F-4D97-AF65-F5344CB8AC3E}">
        <p14:creationId xmlns:p14="http://schemas.microsoft.com/office/powerpoint/2010/main" val="31887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9451" y="548680"/>
            <a:ext cx="11158780" cy="5472608"/>
          </a:xfrm>
          <a:solidFill>
            <a:srgbClr val="FFFF00"/>
          </a:solidFill>
        </p:spPr>
        <p:txBody>
          <a:bodyPr>
            <a:normAutofit fontScale="92500"/>
          </a:bodyPr>
          <a:lstStyle/>
          <a:p>
            <a:pPr algn="ctr">
              <a:buNone/>
            </a:pPr>
            <a:r>
              <a:rPr lang="es-ES" dirty="0" smtClean="0"/>
              <a:t>     21 Cada </a:t>
            </a:r>
            <a:r>
              <a:rPr lang="es-ES" b="1" dirty="0" smtClean="0">
                <a:solidFill>
                  <a:srgbClr val="0070C0"/>
                </a:solidFill>
              </a:rPr>
              <a:t>mañana</a:t>
            </a:r>
            <a:r>
              <a:rPr lang="es-ES" dirty="0" smtClean="0"/>
              <a:t>, cada </a:t>
            </a:r>
            <a:r>
              <a:rPr lang="es-ES" b="1" dirty="0" smtClean="0">
                <a:solidFill>
                  <a:srgbClr val="0070C0"/>
                </a:solidFill>
              </a:rPr>
              <a:t>uno </a:t>
            </a:r>
            <a:r>
              <a:rPr lang="es-ES" dirty="0" smtClean="0"/>
              <a:t>juntaba lo que podía comer. Y cuando el sol calentaba, se derretía . (Lo que sobraba en el desierto).</a:t>
            </a:r>
          </a:p>
          <a:p>
            <a:endParaRPr lang="es-ES" dirty="0" smtClean="0"/>
          </a:p>
          <a:p>
            <a:pPr>
              <a:buNone/>
            </a:pPr>
            <a:r>
              <a:rPr lang="es-ES" dirty="0" smtClean="0"/>
              <a:t>                   </a:t>
            </a:r>
            <a:r>
              <a:rPr lang="es-ES" sz="4200" b="1" u="sng" dirty="0">
                <a:solidFill>
                  <a:srgbClr val="FF0000"/>
                </a:solidFill>
              </a:rPr>
              <a:t>La prueba de lealtad</a:t>
            </a:r>
          </a:p>
          <a:p>
            <a:endParaRPr lang="es-ES" dirty="0" smtClean="0"/>
          </a:p>
          <a:p>
            <a:pPr algn="ctr">
              <a:buNone/>
            </a:pPr>
            <a:r>
              <a:rPr lang="es-ES" dirty="0" smtClean="0"/>
              <a:t>    El </a:t>
            </a:r>
            <a:r>
              <a:rPr lang="es-ES" b="1" dirty="0" smtClean="0">
                <a:solidFill>
                  <a:srgbClr val="0070C0"/>
                </a:solidFill>
              </a:rPr>
              <a:t>sexto día</a:t>
            </a:r>
            <a:r>
              <a:rPr lang="es-ES" dirty="0" smtClean="0"/>
              <a:t> (viernes) juntaron </a:t>
            </a:r>
            <a:r>
              <a:rPr lang="es-ES" b="1" dirty="0" smtClean="0">
                <a:solidFill>
                  <a:srgbClr val="0070C0"/>
                </a:solidFill>
              </a:rPr>
              <a:t>doble porción,</a:t>
            </a:r>
            <a:r>
              <a:rPr lang="es-ES" dirty="0" smtClean="0"/>
              <a:t> dos omeres para cada uno (4 kgs, 8 libras).  23 Moisés respondió: “Esto es lo que ha dicho el Señor. </a:t>
            </a:r>
            <a:r>
              <a:rPr lang="es-ES" b="1" u="sng" dirty="0" smtClean="0">
                <a:solidFill>
                  <a:srgbClr val="0070C0"/>
                </a:solidFill>
              </a:rPr>
              <a:t>Mañana es el santo sábado</a:t>
            </a:r>
            <a:r>
              <a:rPr lang="es-ES" dirty="0" smtClean="0"/>
              <a:t>, el </a:t>
            </a:r>
            <a:r>
              <a:rPr lang="es-ES" b="1" u="sng" dirty="0" smtClean="0">
                <a:solidFill>
                  <a:srgbClr val="0070C0"/>
                </a:solidFill>
              </a:rPr>
              <a:t>reposo consagrado al Eterno</a:t>
            </a:r>
            <a:r>
              <a:rPr lang="es-ES" dirty="0" smtClean="0"/>
              <a:t>. Lo que tengáis que cocer, </a:t>
            </a:r>
            <a:r>
              <a:rPr lang="es-ES" b="1" u="sng" dirty="0" smtClean="0">
                <a:solidFill>
                  <a:srgbClr val="0070C0"/>
                </a:solidFill>
              </a:rPr>
              <a:t>cocedlo hoy</a:t>
            </a:r>
            <a:r>
              <a:rPr lang="es-ES" dirty="0" smtClean="0"/>
              <a:t>; y </a:t>
            </a:r>
            <a:r>
              <a:rPr lang="es-ES" b="1" u="sng" dirty="0" smtClean="0">
                <a:solidFill>
                  <a:srgbClr val="0070C0"/>
                </a:solidFill>
              </a:rPr>
              <a:t>hervid</a:t>
            </a:r>
            <a:r>
              <a:rPr lang="es-ES" dirty="0" smtClean="0"/>
              <a:t> lo que </a:t>
            </a:r>
            <a:r>
              <a:rPr lang="es-ES" b="1" u="sng" dirty="0" smtClean="0">
                <a:solidFill>
                  <a:srgbClr val="0070C0"/>
                </a:solidFill>
              </a:rPr>
              <a:t>tengáis que hervir</a:t>
            </a:r>
            <a:r>
              <a:rPr lang="es-ES" dirty="0" smtClean="0"/>
              <a:t>; y </a:t>
            </a:r>
            <a:r>
              <a:rPr lang="es-ES" b="1" u="sng" dirty="0" smtClean="0">
                <a:solidFill>
                  <a:srgbClr val="0070C0"/>
                </a:solidFill>
              </a:rPr>
              <a:t>guardadlo para mañana”</a:t>
            </a:r>
            <a:endParaRPr lang="es-ES" b="1" u="sng" dirty="0">
              <a:solidFill>
                <a:srgbClr val="0070C0"/>
              </a:solidFill>
            </a:endParaRPr>
          </a:p>
        </p:txBody>
      </p:sp>
    </p:spTree>
    <p:extLst>
      <p:ext uri="{BB962C8B-B14F-4D97-AF65-F5344CB8AC3E}">
        <p14:creationId xmlns:p14="http://schemas.microsoft.com/office/powerpoint/2010/main" val="3220934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42441" y="404664"/>
            <a:ext cx="11096786" cy="6120680"/>
          </a:xfrm>
          <a:solidFill>
            <a:schemeClr val="accent3">
              <a:lumMod val="40000"/>
              <a:lumOff val="60000"/>
            </a:schemeClr>
          </a:solidFill>
        </p:spPr>
        <p:txBody>
          <a:bodyPr>
            <a:noAutofit/>
          </a:bodyPr>
          <a:lstStyle/>
          <a:p>
            <a:pPr algn="ctr">
              <a:buNone/>
            </a:pPr>
            <a:r>
              <a:rPr lang="es-ES" sz="2800" dirty="0"/>
              <a:t>     24 Y ellos lo </a:t>
            </a:r>
            <a:r>
              <a:rPr lang="es-ES" sz="2800" b="1" dirty="0">
                <a:solidFill>
                  <a:srgbClr val="0070C0"/>
                </a:solidFill>
              </a:rPr>
              <a:t>guardaron hasta el día siguiente</a:t>
            </a:r>
            <a:r>
              <a:rPr lang="es-ES" sz="2800" dirty="0"/>
              <a:t> (sábado), como Moisés había mandado, y </a:t>
            </a:r>
            <a:r>
              <a:rPr lang="es-ES" sz="2800" b="1" u="sng" dirty="0">
                <a:solidFill>
                  <a:srgbClr val="0070C0"/>
                </a:solidFill>
              </a:rPr>
              <a:t>no se pudrió</a:t>
            </a:r>
            <a:r>
              <a:rPr lang="es-ES" sz="2800" dirty="0"/>
              <a:t>, ni se </a:t>
            </a:r>
            <a:r>
              <a:rPr lang="es-ES" sz="2800" b="1" u="sng" dirty="0">
                <a:solidFill>
                  <a:srgbClr val="0070C0"/>
                </a:solidFill>
              </a:rPr>
              <a:t>agusanó</a:t>
            </a:r>
            <a:r>
              <a:rPr lang="es-ES" sz="2800" dirty="0"/>
              <a:t>. 25 Entonces les dijo Moisés: </a:t>
            </a:r>
            <a:r>
              <a:rPr lang="es-ES" sz="2800" b="1" dirty="0">
                <a:solidFill>
                  <a:srgbClr val="0070C0"/>
                </a:solidFill>
              </a:rPr>
              <a:t>“Comedlo hoy</a:t>
            </a:r>
            <a:r>
              <a:rPr lang="es-ES" sz="2800" dirty="0"/>
              <a:t>, porque hoy es el </a:t>
            </a:r>
            <a:r>
              <a:rPr lang="es-ES" sz="2800" b="1" dirty="0">
                <a:solidFill>
                  <a:srgbClr val="0070C0"/>
                </a:solidFill>
              </a:rPr>
              <a:t>sábado del Señor</a:t>
            </a:r>
            <a:r>
              <a:rPr lang="es-ES" sz="2800" dirty="0"/>
              <a:t>. Hoy </a:t>
            </a:r>
            <a:r>
              <a:rPr lang="es-ES" sz="2800" b="1" u="sng" dirty="0">
                <a:solidFill>
                  <a:srgbClr val="0070C0"/>
                </a:solidFill>
              </a:rPr>
              <a:t>no lo hallaréis en el campo</a:t>
            </a:r>
            <a:r>
              <a:rPr lang="es-ES" sz="2800" dirty="0"/>
              <a:t>. 26 “En los </a:t>
            </a:r>
            <a:r>
              <a:rPr lang="es-ES" sz="2800" b="1" dirty="0">
                <a:solidFill>
                  <a:srgbClr val="0070C0"/>
                </a:solidFill>
              </a:rPr>
              <a:t>seis días lo juntaréis</a:t>
            </a:r>
            <a:r>
              <a:rPr lang="es-ES" sz="2800" dirty="0"/>
              <a:t>, pero el </a:t>
            </a:r>
            <a:r>
              <a:rPr lang="es-ES" sz="2800" b="1" dirty="0">
                <a:solidFill>
                  <a:srgbClr val="0070C0"/>
                </a:solidFill>
              </a:rPr>
              <a:t>séptimo dos es sábado</a:t>
            </a:r>
            <a:r>
              <a:rPr lang="es-ES" sz="2800" dirty="0"/>
              <a:t>, en él</a:t>
            </a:r>
            <a:r>
              <a:rPr lang="es-ES" sz="2800" b="1" dirty="0">
                <a:solidFill>
                  <a:srgbClr val="0070C0"/>
                </a:solidFill>
              </a:rPr>
              <a:t> no se hallará</a:t>
            </a:r>
            <a:r>
              <a:rPr lang="es-ES" sz="2800" dirty="0"/>
              <a:t>”.</a:t>
            </a:r>
          </a:p>
          <a:p>
            <a:endParaRPr lang="es-ES" sz="2800" dirty="0"/>
          </a:p>
          <a:p>
            <a:pPr algn="ctr">
              <a:buNone/>
            </a:pPr>
            <a:r>
              <a:rPr lang="es-ES" sz="2800" dirty="0"/>
              <a:t>   27 A pesar de todo, </a:t>
            </a:r>
            <a:r>
              <a:rPr lang="es-ES" sz="2800" b="1" dirty="0">
                <a:solidFill>
                  <a:srgbClr val="FF0000"/>
                </a:solidFill>
              </a:rPr>
              <a:t>algunos del pueblo salieron en el séptimo día a juntar</a:t>
            </a:r>
            <a:r>
              <a:rPr lang="es-ES" sz="2800" dirty="0"/>
              <a:t>, y</a:t>
            </a:r>
            <a:r>
              <a:rPr lang="es-ES" sz="2800" b="1" dirty="0">
                <a:solidFill>
                  <a:srgbClr val="FF0000"/>
                </a:solidFill>
              </a:rPr>
              <a:t> no hallaron nada.</a:t>
            </a:r>
          </a:p>
          <a:p>
            <a:endParaRPr lang="es-ES" sz="2800" dirty="0"/>
          </a:p>
          <a:p>
            <a:pPr algn="ctr"/>
            <a:r>
              <a:rPr lang="es-ES" sz="2800" dirty="0"/>
              <a:t>28 Y el Señor dijo a Moisés: </a:t>
            </a:r>
            <a:r>
              <a:rPr lang="es-ES" sz="2800" b="1" u="sng" dirty="0">
                <a:solidFill>
                  <a:srgbClr val="FF0000"/>
                </a:solidFill>
              </a:rPr>
              <a:t>“¿hasta cuando os negaréis a guardar mis Mandamientos y mis leyes?</a:t>
            </a:r>
          </a:p>
        </p:txBody>
      </p:sp>
    </p:spTree>
    <p:extLst>
      <p:ext uri="{BB962C8B-B14F-4D97-AF65-F5344CB8AC3E}">
        <p14:creationId xmlns:p14="http://schemas.microsoft.com/office/powerpoint/2010/main" val="3661603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02955" y="404664"/>
            <a:ext cx="11422251" cy="6192688"/>
          </a:xfrm>
          <a:solidFill>
            <a:srgbClr val="00B0F0"/>
          </a:solidFill>
        </p:spPr>
        <p:txBody>
          <a:bodyPr>
            <a:normAutofit fontScale="77500" lnSpcReduction="20000"/>
          </a:bodyPr>
          <a:lstStyle/>
          <a:p>
            <a:pPr algn="ctr">
              <a:buNone/>
            </a:pPr>
            <a:r>
              <a:rPr lang="es-ES" sz="3600" dirty="0"/>
              <a:t>   </a:t>
            </a:r>
          </a:p>
          <a:p>
            <a:pPr algn="ctr">
              <a:buNone/>
            </a:pPr>
            <a:r>
              <a:rPr lang="es-ES" sz="3600" dirty="0"/>
              <a:t>  </a:t>
            </a:r>
            <a:r>
              <a:rPr lang="es-ES" sz="4000" dirty="0"/>
              <a:t>29 </a:t>
            </a:r>
            <a:r>
              <a:rPr lang="es-ES" sz="4000" b="1" dirty="0">
                <a:solidFill>
                  <a:srgbClr val="FF0000"/>
                </a:solidFill>
              </a:rPr>
              <a:t>“Mirad que el Señor os dio el sábado.</a:t>
            </a:r>
            <a:r>
              <a:rPr lang="es-ES" sz="4000" dirty="0"/>
              <a:t> Por eso en el </a:t>
            </a:r>
            <a:r>
              <a:rPr lang="es-ES" sz="4000" b="1" dirty="0">
                <a:solidFill>
                  <a:srgbClr val="FF0000"/>
                </a:solidFill>
              </a:rPr>
              <a:t>sexto día</a:t>
            </a:r>
            <a:r>
              <a:rPr lang="es-ES" sz="4000" dirty="0"/>
              <a:t>, os da pan para </a:t>
            </a:r>
            <a:r>
              <a:rPr lang="es-ES" sz="4000" b="1" dirty="0">
                <a:solidFill>
                  <a:srgbClr val="FF0000"/>
                </a:solidFill>
              </a:rPr>
              <a:t>dos días.</a:t>
            </a:r>
            <a:r>
              <a:rPr lang="es-ES" sz="4000" dirty="0"/>
              <a:t> </a:t>
            </a:r>
            <a:r>
              <a:rPr lang="es-ES" sz="4000" b="1" dirty="0">
                <a:solidFill>
                  <a:srgbClr val="FF0000"/>
                </a:solidFill>
              </a:rPr>
              <a:t>Quédese</a:t>
            </a:r>
            <a:r>
              <a:rPr lang="es-ES" sz="4000" dirty="0"/>
              <a:t>, pues, </a:t>
            </a:r>
            <a:r>
              <a:rPr lang="es-ES" sz="4000" b="1" dirty="0">
                <a:solidFill>
                  <a:srgbClr val="FF0000"/>
                </a:solidFill>
              </a:rPr>
              <a:t>cada uno en su estancia</a:t>
            </a:r>
            <a:r>
              <a:rPr lang="es-ES" sz="4000" dirty="0"/>
              <a:t>, y </a:t>
            </a:r>
            <a:r>
              <a:rPr lang="es-ES" sz="4000" b="1" dirty="0">
                <a:solidFill>
                  <a:srgbClr val="FF0000"/>
                </a:solidFill>
              </a:rPr>
              <a:t>nadie salga de su lugar en el séptimo día.</a:t>
            </a:r>
          </a:p>
          <a:p>
            <a:endParaRPr lang="es-ES" sz="4000" dirty="0"/>
          </a:p>
          <a:p>
            <a:pPr>
              <a:buNone/>
            </a:pPr>
            <a:r>
              <a:rPr lang="es-ES" sz="4000" dirty="0"/>
              <a:t>    30  Así el pueblo reposó el séptimo día. </a:t>
            </a:r>
          </a:p>
          <a:p>
            <a:endParaRPr lang="es-ES" sz="3600" dirty="0"/>
          </a:p>
          <a:p>
            <a:pPr>
              <a:buNone/>
            </a:pPr>
            <a:r>
              <a:rPr lang="es-ES" sz="3600" dirty="0"/>
              <a:t>           </a:t>
            </a:r>
            <a:r>
              <a:rPr lang="es-ES" sz="4600" b="1" dirty="0">
                <a:solidFill>
                  <a:srgbClr val="FF0000"/>
                </a:solidFill>
              </a:rPr>
              <a:t>¿Por cuánto tiempo lo “reposaron”?</a:t>
            </a:r>
          </a:p>
          <a:p>
            <a:pPr>
              <a:buNone/>
            </a:pPr>
            <a:r>
              <a:rPr lang="es-ES" sz="3600" dirty="0"/>
              <a:t> </a:t>
            </a:r>
          </a:p>
          <a:p>
            <a:pPr algn="ctr"/>
            <a:r>
              <a:rPr lang="es-ES" sz="3800" dirty="0"/>
              <a:t>Los obedientes del pueblo de Israel, todavía lo siguen reposando, y lo seguirán reposando hasta la segunda venida de Cristo y por la</a:t>
            </a:r>
            <a:r>
              <a:rPr lang="es-ES" sz="3800" b="1" dirty="0">
                <a:solidFill>
                  <a:srgbClr val="FF0000"/>
                </a:solidFill>
              </a:rPr>
              <a:t> eternidad</a:t>
            </a:r>
            <a:r>
              <a:rPr lang="es-ES" sz="3800" dirty="0"/>
              <a:t> (Isaías 66:22-23).</a:t>
            </a:r>
          </a:p>
          <a:p>
            <a:pPr>
              <a:buNone/>
            </a:pPr>
            <a:endParaRPr lang="es-ES" sz="3800" dirty="0"/>
          </a:p>
          <a:p>
            <a:pPr>
              <a:buNone/>
            </a:pPr>
            <a:r>
              <a:rPr lang="es-ES" sz="3800" dirty="0"/>
              <a:t>                </a:t>
            </a:r>
          </a:p>
        </p:txBody>
      </p:sp>
    </p:spTree>
    <p:extLst>
      <p:ext uri="{BB962C8B-B14F-4D97-AF65-F5344CB8AC3E}">
        <p14:creationId xmlns:p14="http://schemas.microsoft.com/office/powerpoint/2010/main" val="368136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blinds(horizontal)">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0000"/>
          </a:solidFill>
        </p:spPr>
        <p:txBody>
          <a:bodyPr>
            <a:normAutofit fontScale="90000"/>
          </a:bodyPr>
          <a:lstStyle/>
          <a:p>
            <a:r>
              <a:rPr lang="es-ES" b="1" i="1" dirty="0" smtClean="0"/>
              <a:t>El texto dice: “Nadie salga de su lugar en el séptimo día”. </a:t>
            </a:r>
            <a:endParaRPr lang="es-ES" b="1" i="1" dirty="0"/>
          </a:p>
        </p:txBody>
      </p:sp>
      <p:sp>
        <p:nvSpPr>
          <p:cNvPr id="3" name="2 Marcador de contenido"/>
          <p:cNvSpPr>
            <a:spLocks noGrp="1"/>
          </p:cNvSpPr>
          <p:nvPr>
            <p:ph idx="1"/>
          </p:nvPr>
        </p:nvSpPr>
        <p:spPr>
          <a:xfrm>
            <a:off x="1981200" y="3068960"/>
            <a:ext cx="4474840" cy="3600400"/>
          </a:xfrm>
          <a:solidFill>
            <a:srgbClr val="002060"/>
          </a:solidFill>
        </p:spPr>
        <p:txBody>
          <a:bodyPr>
            <a:normAutofit fontScale="92500" lnSpcReduction="10000"/>
          </a:bodyPr>
          <a:lstStyle/>
          <a:p>
            <a:pPr>
              <a:buNone/>
            </a:pPr>
            <a:r>
              <a:rPr lang="es-ES" dirty="0" smtClean="0"/>
              <a:t>                         </a:t>
            </a:r>
          </a:p>
          <a:p>
            <a:pPr algn="ctr">
              <a:buNone/>
            </a:pPr>
            <a:r>
              <a:rPr lang="es-ES" dirty="0" smtClean="0"/>
              <a:t>      </a:t>
            </a:r>
            <a:r>
              <a:rPr lang="es-ES" sz="3500" dirty="0"/>
              <a:t> </a:t>
            </a:r>
            <a:r>
              <a:rPr lang="es-ES" sz="4300" b="1" i="1" dirty="0">
                <a:solidFill>
                  <a:schemeClr val="accent6">
                    <a:lumMod val="40000"/>
                    <a:lumOff val="60000"/>
                  </a:schemeClr>
                </a:solidFill>
              </a:rPr>
              <a:t>Jesús, como Creador del sábado, nos dio el ejemplo que hacer en sábado.</a:t>
            </a:r>
            <a:r>
              <a:rPr lang="es-ES" sz="3900" b="1" i="1" dirty="0">
                <a:solidFill>
                  <a:schemeClr val="accent6">
                    <a:lumMod val="40000"/>
                    <a:lumOff val="60000"/>
                  </a:schemeClr>
                </a:solidFill>
              </a:rPr>
              <a:t> </a:t>
            </a:r>
            <a:endParaRPr lang="es-ES" sz="3000" b="1" i="1" dirty="0">
              <a:solidFill>
                <a:schemeClr val="accent6">
                  <a:lumMod val="40000"/>
                  <a:lumOff val="60000"/>
                </a:schemeClr>
              </a:solidFill>
            </a:endParaRPr>
          </a:p>
        </p:txBody>
      </p:sp>
      <p:sp>
        <p:nvSpPr>
          <p:cNvPr id="4" name="3 Terminador"/>
          <p:cNvSpPr/>
          <p:nvPr/>
        </p:nvSpPr>
        <p:spPr>
          <a:xfrm>
            <a:off x="1775520" y="1628800"/>
            <a:ext cx="8640960" cy="122413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r>
              <a:rPr lang="es-ES" sz="3600" b="1" dirty="0">
                <a:solidFill>
                  <a:srgbClr val="FFFF00"/>
                </a:solidFill>
                <a:latin typeface="Calibri"/>
              </a:rPr>
              <a:t>¿Significa esto que nadie salga de su casa en el día sábado?</a:t>
            </a:r>
          </a:p>
        </p:txBody>
      </p:sp>
      <p:pic>
        <p:nvPicPr>
          <p:cNvPr id="1026" name="Picture 2" descr="C:\Users\HUMBERTO\Pictures\Personas\1A3ONOCAFYNW70CAZS4E9ICA27S0VHCAFPDE6GCA3023LNCAHLS8DOCAPSDSI7CAP5DO32CAZBIH48CA8KSKCCCAGEQA5QCAJZZPCSCAX87DOTCABFCJQGCAS70Y43CAYV1MRRCAI71D9ECAGU016Y.jpg"/>
          <p:cNvPicPr>
            <a:picLocks noChangeAspect="1" noChangeArrowheads="1"/>
          </p:cNvPicPr>
          <p:nvPr/>
        </p:nvPicPr>
        <p:blipFill>
          <a:blip r:embed="rId2" cstate="print"/>
          <a:srcRect/>
          <a:stretch>
            <a:fillRect/>
          </a:stretch>
        </p:blipFill>
        <p:spPr bwMode="auto">
          <a:xfrm>
            <a:off x="7982000" y="2929806"/>
            <a:ext cx="3600400" cy="2448272"/>
          </a:xfrm>
          <a:prstGeom prst="rect">
            <a:avLst/>
          </a:prstGeom>
          <a:noFill/>
        </p:spPr>
      </p:pic>
      <p:sp>
        <p:nvSpPr>
          <p:cNvPr id="6" name="5 Terminador"/>
          <p:cNvSpPr/>
          <p:nvPr/>
        </p:nvSpPr>
        <p:spPr>
          <a:xfrm>
            <a:off x="6571281" y="5589240"/>
            <a:ext cx="5315919" cy="792088"/>
          </a:xfrm>
          <a:prstGeom prst="flowChartTermina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i="1" dirty="0">
                <a:solidFill>
                  <a:srgbClr val="F79646">
                    <a:lumMod val="40000"/>
                    <a:lumOff val="60000"/>
                  </a:srgbClr>
                </a:solidFill>
                <a:latin typeface="Calibri"/>
              </a:rPr>
              <a:t>¿Significa esto que el sábado es para dormir plácidamente?</a:t>
            </a:r>
            <a:endParaRPr lang="es-ES" sz="4400" b="1" i="1" dirty="0">
              <a:solidFill>
                <a:srgbClr val="F79646">
                  <a:lumMod val="40000"/>
                  <a:lumOff val="60000"/>
                </a:srgbClr>
              </a:solidFill>
              <a:latin typeface="Calibri"/>
            </a:endParaRPr>
          </a:p>
        </p:txBody>
      </p:sp>
    </p:spTree>
    <p:extLst>
      <p:ext uri="{BB962C8B-B14F-4D97-AF65-F5344CB8AC3E}">
        <p14:creationId xmlns:p14="http://schemas.microsoft.com/office/powerpoint/2010/main" val="2859684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bg/>
                                          </p:spTgt>
                                        </p:tgtEl>
                                        <p:attrNameLst>
                                          <p:attrName>style.visibility</p:attrName>
                                        </p:attrNameLst>
                                      </p:cBhvr>
                                      <p:to>
                                        <p:strVal val="visible"/>
                                      </p:to>
                                    </p:set>
                                    <p:anim to="" calcmode="lin" valueType="num">
                                      <p:cBhvr>
                                        <p:cTn id="27" dur="1" fill="hold"/>
                                        <p:tgtEl>
                                          <p:spTgt spid="3">
                                            <p:bg/>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 to="" calcmode="lin" valueType="num">
                                      <p:cBhvr>
                                        <p:cTn id="3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4" grpId="0"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3953" y="340963"/>
            <a:ext cx="11391254" cy="6184381"/>
          </a:xfrm>
          <a:solidFill>
            <a:srgbClr val="00B050"/>
          </a:solidFill>
        </p:spPr>
        <p:txBody>
          <a:bodyPr>
            <a:normAutofit fontScale="92500" lnSpcReduction="20000"/>
          </a:bodyPr>
          <a:lstStyle/>
          <a:p>
            <a:pPr>
              <a:buNone/>
            </a:pPr>
            <a:r>
              <a:rPr lang="es-ES" b="1" dirty="0" smtClean="0">
                <a:solidFill>
                  <a:srgbClr val="FFC000"/>
                </a:solidFill>
              </a:rPr>
              <a:t>       </a:t>
            </a:r>
            <a:r>
              <a:rPr lang="es-ES" sz="3300" b="1" u="sng" dirty="0">
                <a:solidFill>
                  <a:srgbClr val="FFC000"/>
                </a:solidFill>
              </a:rPr>
              <a:t>Asistir al templo para adorar al Señor.</a:t>
            </a:r>
          </a:p>
          <a:p>
            <a:pPr marL="457200" indent="-457200">
              <a:buNone/>
            </a:pPr>
            <a:r>
              <a:rPr lang="es-ES" sz="3000" b="1" dirty="0"/>
              <a:t>        Lucas 4:16.</a:t>
            </a:r>
          </a:p>
          <a:p>
            <a:pPr marL="457200" indent="-457200">
              <a:buNone/>
            </a:pPr>
            <a:r>
              <a:rPr lang="es-ES" sz="3000" b="1" dirty="0"/>
              <a:t> 1)   </a:t>
            </a:r>
            <a:r>
              <a:rPr lang="es-ES" sz="3000" dirty="0"/>
              <a:t>Conforme a su costumbre, el día sábado fue a la </a:t>
            </a:r>
          </a:p>
          <a:p>
            <a:pPr marL="457200" indent="-457200">
              <a:buNone/>
            </a:pPr>
            <a:r>
              <a:rPr lang="es-ES" sz="3000" dirty="0"/>
              <a:t>        sinagoga. </a:t>
            </a:r>
            <a:r>
              <a:rPr lang="es-ES" sz="3000" b="1" dirty="0">
                <a:solidFill>
                  <a:srgbClr val="FFFF00"/>
                </a:solidFill>
              </a:rPr>
              <a:t>Note que para ir a la sinagoga, Jesús tubo que haber salido de su “estancia”, la casa.</a:t>
            </a:r>
          </a:p>
          <a:p>
            <a:pPr marL="457200" indent="-457200">
              <a:buNone/>
            </a:pPr>
            <a:endParaRPr lang="es-ES" sz="3000" dirty="0"/>
          </a:p>
          <a:p>
            <a:pPr marL="457200" indent="-457200">
              <a:buNone/>
            </a:pPr>
            <a:r>
              <a:rPr lang="es-ES" sz="3000" dirty="0"/>
              <a:t>      </a:t>
            </a:r>
            <a:r>
              <a:rPr lang="es-ES" sz="3000" dirty="0">
                <a:solidFill>
                  <a:srgbClr val="FF0000"/>
                </a:solidFill>
              </a:rPr>
              <a:t> </a:t>
            </a:r>
            <a:r>
              <a:rPr lang="es-ES" sz="3000" u="sng" dirty="0">
                <a:solidFill>
                  <a:srgbClr val="FF0000"/>
                </a:solidFill>
              </a:rPr>
              <a:t> </a:t>
            </a:r>
            <a:r>
              <a:rPr lang="es-ES" sz="3500" b="1" u="sng" dirty="0">
                <a:solidFill>
                  <a:srgbClr val="FF0000"/>
                </a:solidFill>
              </a:rPr>
              <a:t>Hacer el bien a nuestro prójimo</a:t>
            </a:r>
          </a:p>
          <a:p>
            <a:pPr marL="457200" indent="-457200">
              <a:buNone/>
            </a:pPr>
            <a:r>
              <a:rPr lang="es-ES" sz="3000" u="sng" dirty="0"/>
              <a:t> </a:t>
            </a:r>
            <a:r>
              <a:rPr lang="es-ES" sz="3000" b="1" u="sng" dirty="0"/>
              <a:t>2)</a:t>
            </a:r>
            <a:r>
              <a:rPr lang="es-ES" sz="3000" dirty="0"/>
              <a:t>   </a:t>
            </a:r>
            <a:r>
              <a:rPr lang="es-ES" sz="3000" b="1" dirty="0"/>
              <a:t>Marcos 1:21;29-31 </a:t>
            </a:r>
          </a:p>
          <a:p>
            <a:pPr marL="457200" indent="-457200">
              <a:buNone/>
            </a:pPr>
            <a:r>
              <a:rPr lang="es-ES" sz="3000" dirty="0"/>
              <a:t>       Y cuando llegó el sábado, Jesús </a:t>
            </a:r>
            <a:r>
              <a:rPr lang="es-ES" sz="3000" b="1" dirty="0">
                <a:solidFill>
                  <a:srgbClr val="FFFF00"/>
                </a:solidFill>
              </a:rPr>
              <a:t>entró en la sinagoga</a:t>
            </a:r>
            <a:r>
              <a:rPr lang="es-ES" sz="3000" dirty="0"/>
              <a:t>, y empezó a enseñar. 29 Cuando Jesús </a:t>
            </a:r>
            <a:r>
              <a:rPr lang="es-ES" sz="3000" b="1" dirty="0">
                <a:solidFill>
                  <a:srgbClr val="FFFF00"/>
                </a:solidFill>
              </a:rPr>
              <a:t>salió </a:t>
            </a:r>
            <a:r>
              <a:rPr lang="es-ES" sz="3000" dirty="0"/>
              <a:t>de la sinagoga, </a:t>
            </a:r>
            <a:r>
              <a:rPr lang="es-ES" sz="3000" b="1" dirty="0">
                <a:solidFill>
                  <a:srgbClr val="FFFF00"/>
                </a:solidFill>
              </a:rPr>
              <a:t>fue con Santiago  y Juan a la casa de Simón y Andrés</a:t>
            </a:r>
            <a:r>
              <a:rPr lang="es-ES" sz="3000" dirty="0"/>
              <a:t>. 30 La suegra de Simón estaba acostada con </a:t>
            </a:r>
            <a:r>
              <a:rPr lang="es-ES" sz="3000" b="1" dirty="0">
                <a:solidFill>
                  <a:srgbClr val="FFFF00"/>
                </a:solidFill>
              </a:rPr>
              <a:t>fiebre</a:t>
            </a:r>
            <a:r>
              <a:rPr lang="es-ES" sz="3000" dirty="0"/>
              <a:t>. Y le hablaron de ella. 31 Entonces él se </a:t>
            </a:r>
            <a:r>
              <a:rPr lang="es-ES" sz="3000" b="1" dirty="0">
                <a:solidFill>
                  <a:srgbClr val="FFFF00"/>
                </a:solidFill>
              </a:rPr>
              <a:t>acercó, la tomó de la mano y la levantó.</a:t>
            </a:r>
            <a:r>
              <a:rPr lang="es-ES" sz="3000" dirty="0"/>
              <a:t> Enseguida la fiebre la dejó.</a:t>
            </a:r>
          </a:p>
          <a:p>
            <a:pPr marL="457200" indent="-457200">
              <a:buNone/>
            </a:pPr>
            <a:endParaRPr lang="es-ES" sz="2800" dirty="0"/>
          </a:p>
          <a:p>
            <a:pPr marL="457200" indent="-457200">
              <a:buNone/>
            </a:pPr>
            <a:r>
              <a:rPr lang="es-ES" sz="2800" dirty="0"/>
              <a:t>          </a:t>
            </a:r>
          </a:p>
          <a:p>
            <a:endParaRPr lang="es-ES" sz="2800" dirty="0"/>
          </a:p>
        </p:txBody>
      </p:sp>
    </p:spTree>
    <p:extLst>
      <p:ext uri="{BB962C8B-B14F-4D97-AF65-F5344CB8AC3E}">
        <p14:creationId xmlns:p14="http://schemas.microsoft.com/office/powerpoint/2010/main" val="131948672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4467" y="692697"/>
            <a:ext cx="7749153" cy="5433467"/>
          </a:xfrm>
          <a:solidFill>
            <a:srgbClr val="00B0F0"/>
          </a:solidFill>
        </p:spPr>
        <p:txBody>
          <a:bodyPr>
            <a:normAutofit/>
          </a:bodyPr>
          <a:lstStyle/>
          <a:p>
            <a:pPr>
              <a:buNone/>
            </a:pPr>
            <a:r>
              <a:rPr lang="es-ES" dirty="0" smtClean="0"/>
              <a:t>     </a:t>
            </a:r>
            <a:r>
              <a:rPr lang="es-ES" sz="3600" dirty="0" smtClean="0"/>
              <a:t>Note lo que hizo Jesús en sábado, </a:t>
            </a:r>
            <a:r>
              <a:rPr lang="es-ES" sz="3600" b="1" u="sng" dirty="0" smtClean="0">
                <a:solidFill>
                  <a:srgbClr val="FF0000"/>
                </a:solidFill>
              </a:rPr>
              <a:t>salió de su “estancia</a:t>
            </a:r>
            <a:r>
              <a:rPr lang="es-ES" sz="3600" u="sng" dirty="0" smtClean="0">
                <a:solidFill>
                  <a:srgbClr val="FF0000"/>
                </a:solidFill>
              </a:rPr>
              <a:t>”</a:t>
            </a:r>
            <a:r>
              <a:rPr lang="es-ES" sz="3600" dirty="0" smtClean="0"/>
              <a:t>, “</a:t>
            </a:r>
            <a:r>
              <a:rPr lang="es-ES" sz="3600" b="1" u="sng" dirty="0" smtClean="0">
                <a:solidFill>
                  <a:srgbClr val="FF0000"/>
                </a:solidFill>
              </a:rPr>
              <a:t>entró” en la sinagoga</a:t>
            </a:r>
            <a:r>
              <a:rPr lang="es-ES" sz="3600" dirty="0" smtClean="0"/>
              <a:t> y participo de la </a:t>
            </a:r>
            <a:r>
              <a:rPr lang="es-ES" sz="3600" b="1" dirty="0" smtClean="0">
                <a:solidFill>
                  <a:srgbClr val="FF0000"/>
                </a:solidFill>
              </a:rPr>
              <a:t>adoración a Dios</a:t>
            </a:r>
            <a:r>
              <a:rPr lang="es-ES" sz="3600" dirty="0" smtClean="0"/>
              <a:t>, </a:t>
            </a:r>
          </a:p>
          <a:p>
            <a:endParaRPr lang="es-ES" sz="3600" dirty="0" smtClean="0"/>
          </a:p>
          <a:p>
            <a:r>
              <a:rPr lang="es-ES" sz="3600" dirty="0" smtClean="0"/>
              <a:t>luego “</a:t>
            </a:r>
            <a:r>
              <a:rPr lang="es-ES" sz="3600" b="1" u="sng" dirty="0" smtClean="0">
                <a:solidFill>
                  <a:srgbClr val="FF0000"/>
                </a:solidFill>
              </a:rPr>
              <a:t>salió</a:t>
            </a:r>
            <a:r>
              <a:rPr lang="es-ES" sz="3600" b="1" dirty="0" smtClean="0">
                <a:solidFill>
                  <a:srgbClr val="FF0000"/>
                </a:solidFill>
              </a:rPr>
              <a:t>”,</a:t>
            </a:r>
            <a:r>
              <a:rPr lang="es-ES" sz="3600" dirty="0" smtClean="0"/>
              <a:t> y</a:t>
            </a:r>
            <a:r>
              <a:rPr lang="es-ES" sz="3600" b="1" dirty="0" smtClean="0">
                <a:solidFill>
                  <a:srgbClr val="FF0000"/>
                </a:solidFill>
              </a:rPr>
              <a:t> </a:t>
            </a:r>
            <a:r>
              <a:rPr lang="es-ES" sz="3600" b="1" u="sng" dirty="0" smtClean="0">
                <a:solidFill>
                  <a:srgbClr val="FF0000"/>
                </a:solidFill>
              </a:rPr>
              <a:t>fue</a:t>
            </a:r>
            <a:r>
              <a:rPr lang="es-ES" sz="3600" b="1" dirty="0" smtClean="0">
                <a:solidFill>
                  <a:srgbClr val="FF0000"/>
                </a:solidFill>
              </a:rPr>
              <a:t> a visitar un enfermo </a:t>
            </a:r>
            <a:r>
              <a:rPr lang="es-ES" sz="3600" dirty="0" smtClean="0"/>
              <a:t>para hacerle el</a:t>
            </a:r>
            <a:r>
              <a:rPr lang="es-ES" sz="3600" b="1" dirty="0" smtClean="0">
                <a:solidFill>
                  <a:srgbClr val="FF0000"/>
                </a:solidFill>
              </a:rPr>
              <a:t> “bien en sábado” </a:t>
            </a:r>
            <a:r>
              <a:rPr lang="es-ES" sz="3600" dirty="0" smtClean="0"/>
              <a:t>(Mateo 12:12). </a:t>
            </a:r>
          </a:p>
          <a:p>
            <a:endParaRPr lang="es-ES" dirty="0"/>
          </a:p>
        </p:txBody>
      </p:sp>
      <p:pic>
        <p:nvPicPr>
          <p:cNvPr id="1026" name="Picture 2" descr="http://t0.gstatic.com/images?q=tbn:QZtMgbUcNGSNYM:http://www.mercaba.org/00INZA/TO/B/Jesus%2520sinagoga.jpg">
            <a:hlinkClick r:id="rId2"/>
          </p:cNvPr>
          <p:cNvPicPr>
            <a:picLocks noChangeAspect="1" noChangeArrowheads="1"/>
          </p:cNvPicPr>
          <p:nvPr/>
        </p:nvPicPr>
        <p:blipFill>
          <a:blip r:embed="rId3" cstate="print"/>
          <a:srcRect/>
          <a:stretch>
            <a:fillRect/>
          </a:stretch>
        </p:blipFill>
        <p:spPr bwMode="auto">
          <a:xfrm>
            <a:off x="8508268" y="692697"/>
            <a:ext cx="3096344" cy="2371329"/>
          </a:xfrm>
          <a:prstGeom prst="rect">
            <a:avLst/>
          </a:prstGeom>
          <a:noFill/>
        </p:spPr>
      </p:pic>
      <p:pic>
        <p:nvPicPr>
          <p:cNvPr id="1028" name="Picture 4" descr="http://t0.gstatic.com/images?q=tbn:pdpMd8WGcyNeCM:http://2.bp.blogspot.com/_1VqGWHAmjJU/SL5Yzh-_i3I/AAAAAAAAJJk/4WGbEdCPZC0/s400/!cid_image005%2Bsuegra%2Bde%2Bpedro">
            <a:hlinkClick r:id="rId4"/>
          </p:cNvPr>
          <p:cNvPicPr>
            <a:picLocks noChangeAspect="1" noChangeArrowheads="1"/>
          </p:cNvPicPr>
          <p:nvPr/>
        </p:nvPicPr>
        <p:blipFill>
          <a:blip r:embed="rId5" cstate="print"/>
          <a:srcRect/>
          <a:stretch>
            <a:fillRect/>
          </a:stretch>
        </p:blipFill>
        <p:spPr bwMode="auto">
          <a:xfrm>
            <a:off x="8508268" y="3389860"/>
            <a:ext cx="3024336" cy="2736304"/>
          </a:xfrm>
          <a:prstGeom prst="rect">
            <a:avLst/>
          </a:prstGeom>
          <a:noFill/>
        </p:spPr>
      </p:pic>
    </p:spTree>
    <p:extLst>
      <p:ext uri="{BB962C8B-B14F-4D97-AF65-F5344CB8AC3E}">
        <p14:creationId xmlns:p14="http://schemas.microsoft.com/office/powerpoint/2010/main" val="757049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1028"/>
                                        </p:tgtEl>
                                        <p:attrNameLst>
                                          <p:attrName>style.visibility</p:attrName>
                                        </p:attrNameLst>
                                      </p:cBhvr>
                                      <p:to>
                                        <p:strVal val="visible"/>
                                      </p:to>
                                    </p:set>
                                    <p:animEffect transition="in" filter="diamond(in)">
                                      <p:cBhvr>
                                        <p:cTn id="27"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solidFill>
        </p:spPr>
        <p:txBody>
          <a:bodyPr>
            <a:normAutofit/>
          </a:bodyPr>
          <a:lstStyle/>
          <a:p>
            <a:r>
              <a:rPr lang="es-ES" sz="4800" b="1" i="1" dirty="0"/>
              <a:t>¿Què hacía Pablo los sábados?</a:t>
            </a:r>
          </a:p>
        </p:txBody>
      </p:sp>
      <p:sp>
        <p:nvSpPr>
          <p:cNvPr id="4" name="3 Rectángulo redondeado"/>
          <p:cNvSpPr/>
          <p:nvPr/>
        </p:nvSpPr>
        <p:spPr>
          <a:xfrm>
            <a:off x="2960176" y="4329100"/>
            <a:ext cx="8622224" cy="2304256"/>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Y cada sábado razonaba en la sinagoga. Note que Pablo trabajaba durante la semana, </a:t>
            </a:r>
            <a:r>
              <a:rPr lang="es-ES" sz="2800" b="1" dirty="0">
                <a:solidFill>
                  <a:srgbClr val="FF0000"/>
                </a:solidFill>
                <a:latin typeface="Calibri"/>
              </a:rPr>
              <a:t>domingo a viernes</a:t>
            </a:r>
            <a:r>
              <a:rPr lang="es-ES" sz="2800" dirty="0">
                <a:solidFill>
                  <a:prstClr val="white"/>
                </a:solidFill>
                <a:latin typeface="Calibri"/>
              </a:rPr>
              <a:t>, y el sábado </a:t>
            </a:r>
            <a:r>
              <a:rPr lang="es-ES" sz="2800" b="1" u="sng" dirty="0">
                <a:solidFill>
                  <a:srgbClr val="FF0000"/>
                </a:solidFill>
                <a:latin typeface="Calibri"/>
              </a:rPr>
              <a:t>salía</a:t>
            </a:r>
            <a:r>
              <a:rPr lang="es-ES" sz="2800" b="1" dirty="0">
                <a:solidFill>
                  <a:srgbClr val="FF0000"/>
                </a:solidFill>
                <a:latin typeface="Calibri"/>
              </a:rPr>
              <a:t> de su “estancia”</a:t>
            </a:r>
            <a:r>
              <a:rPr lang="es-ES" sz="2800" dirty="0">
                <a:solidFill>
                  <a:prstClr val="white"/>
                </a:solidFill>
                <a:latin typeface="Calibri"/>
              </a:rPr>
              <a:t>, su casa, y </a:t>
            </a:r>
            <a:r>
              <a:rPr lang="es-ES" sz="2800" b="1" u="sng" dirty="0">
                <a:solidFill>
                  <a:srgbClr val="FF0000"/>
                </a:solidFill>
                <a:latin typeface="Calibri"/>
              </a:rPr>
              <a:t>fue</a:t>
            </a:r>
            <a:r>
              <a:rPr lang="es-ES" sz="2800" b="1" dirty="0">
                <a:solidFill>
                  <a:srgbClr val="FF0000"/>
                </a:solidFill>
                <a:latin typeface="Calibri"/>
              </a:rPr>
              <a:t> a la sinagoga</a:t>
            </a:r>
            <a:r>
              <a:rPr lang="es-ES" sz="2800" dirty="0">
                <a:solidFill>
                  <a:prstClr val="white"/>
                </a:solidFill>
                <a:latin typeface="Calibri"/>
              </a:rPr>
              <a:t> (Léase Hechos 13:14; 16:13; 17:2).</a:t>
            </a:r>
          </a:p>
        </p:txBody>
      </p:sp>
      <p:sp>
        <p:nvSpPr>
          <p:cNvPr id="5" name="4 Rectángulo redondeado"/>
          <p:cNvSpPr/>
          <p:nvPr/>
        </p:nvSpPr>
        <p:spPr>
          <a:xfrm>
            <a:off x="609600" y="1700808"/>
            <a:ext cx="8038454" cy="237626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dirty="0">
                <a:solidFill>
                  <a:srgbClr val="FF0000"/>
                </a:solidFill>
                <a:latin typeface="Calibri"/>
              </a:rPr>
              <a:t>Hechos 17:2-4.</a:t>
            </a:r>
          </a:p>
          <a:p>
            <a:pPr algn="ctr"/>
            <a:r>
              <a:rPr lang="es-ES" sz="2800" dirty="0">
                <a:solidFill>
                  <a:prstClr val="white"/>
                </a:solidFill>
                <a:latin typeface="Calibri"/>
              </a:rPr>
              <a:t>Y Pablo fue a verlos (a Priscila y su esposa). Y como era de su mismo </a:t>
            </a:r>
            <a:r>
              <a:rPr lang="es-ES" sz="2800" b="1" dirty="0">
                <a:solidFill>
                  <a:srgbClr val="FF0000"/>
                </a:solidFill>
                <a:latin typeface="Calibri"/>
              </a:rPr>
              <a:t>oficio</a:t>
            </a:r>
            <a:r>
              <a:rPr lang="es-ES" sz="2800" dirty="0">
                <a:solidFill>
                  <a:prstClr val="white"/>
                </a:solidFill>
                <a:latin typeface="Calibri"/>
              </a:rPr>
              <a:t>, se quedó a vivir con ellos, porque eran </a:t>
            </a:r>
            <a:r>
              <a:rPr lang="es-ES" sz="2800" b="1" dirty="0">
                <a:solidFill>
                  <a:srgbClr val="FF0000"/>
                </a:solidFill>
                <a:latin typeface="Calibri"/>
              </a:rPr>
              <a:t>fabricantes de tiendas,</a:t>
            </a:r>
            <a:r>
              <a:rPr lang="es-ES" sz="2800" dirty="0">
                <a:solidFill>
                  <a:prstClr val="white"/>
                </a:solidFill>
                <a:latin typeface="Calibri"/>
              </a:rPr>
              <a:t> (carpas).</a:t>
            </a:r>
          </a:p>
        </p:txBody>
      </p:sp>
      <p:pic>
        <p:nvPicPr>
          <p:cNvPr id="62466" name="Picture 2" descr="http://t2.gstatic.com/images?q=tbn:CXbaKGrcbFjU2M:http://www.postimage.org/aV1Lci10.jpg">
            <a:hlinkClick r:id="rId2"/>
          </p:cNvPr>
          <p:cNvPicPr>
            <a:picLocks noChangeAspect="1" noChangeArrowheads="1"/>
          </p:cNvPicPr>
          <p:nvPr/>
        </p:nvPicPr>
        <p:blipFill>
          <a:blip r:embed="rId3" cstate="print"/>
          <a:srcRect/>
          <a:stretch>
            <a:fillRect/>
          </a:stretch>
        </p:blipFill>
        <p:spPr bwMode="auto">
          <a:xfrm>
            <a:off x="8918104" y="1561654"/>
            <a:ext cx="2664296" cy="2160240"/>
          </a:xfrm>
          <a:prstGeom prst="rect">
            <a:avLst/>
          </a:prstGeom>
          <a:noFill/>
        </p:spPr>
      </p:pic>
      <p:pic>
        <p:nvPicPr>
          <p:cNvPr id="62468" name="Picture 4" descr="http://t1.gstatic.com/images?q=tbn:Xb_J_YiyRlRbpM:http://bendicionescristianaspr.com/wp-content/uploads/2009/11/pablo-en-la-sinagoga.jpg">
            <a:hlinkClick r:id="rId4"/>
          </p:cNvPr>
          <p:cNvPicPr>
            <a:picLocks noChangeAspect="1" noChangeArrowheads="1"/>
          </p:cNvPicPr>
          <p:nvPr/>
        </p:nvPicPr>
        <p:blipFill>
          <a:blip r:embed="rId5" cstate="print"/>
          <a:srcRect/>
          <a:stretch>
            <a:fillRect/>
          </a:stretch>
        </p:blipFill>
        <p:spPr bwMode="auto">
          <a:xfrm>
            <a:off x="468179" y="4437112"/>
            <a:ext cx="2376264" cy="2088232"/>
          </a:xfrm>
          <a:prstGeom prst="rect">
            <a:avLst/>
          </a:prstGeom>
          <a:noFill/>
        </p:spPr>
      </p:pic>
    </p:spTree>
    <p:extLst>
      <p:ext uri="{BB962C8B-B14F-4D97-AF65-F5344CB8AC3E}">
        <p14:creationId xmlns:p14="http://schemas.microsoft.com/office/powerpoint/2010/main" val="2449307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2466"/>
                                        </p:tgtEl>
                                        <p:attrNameLst>
                                          <p:attrName>style.visibility</p:attrName>
                                        </p:attrNameLst>
                                      </p:cBhvr>
                                      <p:to>
                                        <p:strVal val="visible"/>
                                      </p:to>
                                    </p:set>
                                    <p:anim to="" calcmode="lin" valueType="num">
                                      <p:cBhvr>
                                        <p:cTn id="17" dur="1" fill="hold"/>
                                        <p:tgtEl>
                                          <p:spTgt spid="6246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62468"/>
                                        </p:tgtEl>
                                        <p:attrNameLst>
                                          <p:attrName>style.visibility</p:attrName>
                                        </p:attrNameLst>
                                      </p:cBhvr>
                                      <p:to>
                                        <p:strVal val="visible"/>
                                      </p:to>
                                    </p:set>
                                    <p:animEffect transition="in" filter="diamond(in)">
                                      <p:cBhvr>
                                        <p:cTn id="22" dur="2000"/>
                                        <p:tgtEl>
                                          <p:spTgt spid="6246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1"/>
          </a:solidFill>
        </p:spPr>
        <p:txBody>
          <a:bodyPr>
            <a:noAutofit/>
          </a:bodyPr>
          <a:lstStyle/>
          <a:p>
            <a:r>
              <a:rPr lang="es-ES" sz="3200" b="1" dirty="0">
                <a:solidFill>
                  <a:srgbClr val="FFFF00"/>
                </a:solidFill>
              </a:rPr>
              <a:t>¿Para qué es que prohíbe Dios que el hombre salga de su “estancia en el séptimo día”? </a:t>
            </a:r>
          </a:p>
        </p:txBody>
      </p:sp>
      <p:sp>
        <p:nvSpPr>
          <p:cNvPr id="3" name="2 Marcador de contenido"/>
          <p:cNvSpPr>
            <a:spLocks noGrp="1"/>
          </p:cNvSpPr>
          <p:nvPr>
            <p:ph idx="1"/>
          </p:nvPr>
        </p:nvSpPr>
        <p:spPr>
          <a:xfrm>
            <a:off x="609600" y="1600200"/>
            <a:ext cx="11169112" cy="4853136"/>
          </a:xfrm>
          <a:solidFill>
            <a:schemeClr val="accent4">
              <a:lumMod val="20000"/>
              <a:lumOff val="80000"/>
            </a:schemeClr>
          </a:solidFill>
        </p:spPr>
        <p:txBody>
          <a:bodyPr>
            <a:normAutofit/>
          </a:bodyPr>
          <a:lstStyle/>
          <a:p>
            <a:pPr algn="ctr">
              <a:buNone/>
            </a:pPr>
            <a:r>
              <a:rPr lang="es-ES" dirty="0" smtClean="0"/>
              <a:t>    </a:t>
            </a:r>
            <a:r>
              <a:rPr lang="es-ES" sz="2800" dirty="0"/>
              <a:t>Dios prohíbe que el hombre salga de su “estancia”, o sea de su casa, el sábado a </a:t>
            </a:r>
            <a:r>
              <a:rPr lang="es-ES" sz="2800" b="1" dirty="0">
                <a:solidFill>
                  <a:srgbClr val="FF0000"/>
                </a:solidFill>
              </a:rPr>
              <a:t>“juntar maná”</a:t>
            </a:r>
            <a:r>
              <a:rPr lang="es-ES" sz="2800" dirty="0"/>
              <a:t>, (Éxodo 16;27), es decir salir a  </a:t>
            </a:r>
            <a:r>
              <a:rPr lang="es-ES" sz="2800" b="1" dirty="0">
                <a:solidFill>
                  <a:srgbClr val="FF0000"/>
                </a:solidFill>
              </a:rPr>
              <a:t>trabajar</a:t>
            </a:r>
            <a:r>
              <a:rPr lang="es-ES" sz="2800" dirty="0"/>
              <a:t> en el séptimo día, para eso nos da </a:t>
            </a:r>
            <a:r>
              <a:rPr lang="es-ES" sz="2800" b="1" dirty="0">
                <a:solidFill>
                  <a:srgbClr val="FF0000"/>
                </a:solidFill>
              </a:rPr>
              <a:t>seis días</a:t>
            </a:r>
            <a:r>
              <a:rPr lang="es-ES" sz="2800" dirty="0"/>
              <a:t> (Éxodo 20:9).</a:t>
            </a:r>
          </a:p>
          <a:p>
            <a:endParaRPr lang="es-ES" dirty="0" smtClean="0"/>
          </a:p>
          <a:p>
            <a:pPr algn="ctr">
              <a:buNone/>
            </a:pPr>
            <a:r>
              <a:rPr lang="es-ES" dirty="0" smtClean="0"/>
              <a:t>      </a:t>
            </a:r>
            <a:r>
              <a:rPr lang="es-ES" b="1" dirty="0" smtClean="0">
                <a:solidFill>
                  <a:srgbClr val="FF0000"/>
                </a:solidFill>
              </a:rPr>
              <a:t>¿Qué pasará cuando la imagen de la bestia, ordene trabajar el sábado,</a:t>
            </a:r>
          </a:p>
          <a:p>
            <a:pPr algn="ctr">
              <a:buNone/>
            </a:pPr>
            <a:r>
              <a:rPr lang="es-ES" b="1" dirty="0" smtClean="0">
                <a:solidFill>
                  <a:srgbClr val="FF0000"/>
                </a:solidFill>
              </a:rPr>
              <a:t> A quién le obedecerá usted, a Dios o a la imagen de la bestia? </a:t>
            </a:r>
            <a:endParaRPr lang="es-ES" b="1" dirty="0">
              <a:solidFill>
                <a:srgbClr val="FF0000"/>
              </a:solidFill>
            </a:endParaRPr>
          </a:p>
        </p:txBody>
      </p:sp>
    </p:spTree>
    <p:extLst>
      <p:ext uri="{BB962C8B-B14F-4D97-AF65-F5344CB8AC3E}">
        <p14:creationId xmlns:p14="http://schemas.microsoft.com/office/powerpoint/2010/main" val="998280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i="1" dirty="0" smtClean="0"/>
              <a:t>¿Què respondieron los discípulos cuando se les prohibió predicar?</a:t>
            </a:r>
            <a:endParaRPr lang="es-ES" b="1" i="1" dirty="0"/>
          </a:p>
        </p:txBody>
      </p:sp>
      <p:sp>
        <p:nvSpPr>
          <p:cNvPr id="3" name="2 Marcador de contenido"/>
          <p:cNvSpPr>
            <a:spLocks noGrp="1"/>
          </p:cNvSpPr>
          <p:nvPr>
            <p:ph idx="1"/>
          </p:nvPr>
        </p:nvSpPr>
        <p:spPr>
          <a:xfrm>
            <a:off x="609600" y="1600200"/>
            <a:ext cx="10972800" cy="4997152"/>
          </a:xfrm>
          <a:solidFill>
            <a:srgbClr val="00B050"/>
          </a:solidFill>
        </p:spPr>
        <p:txBody>
          <a:bodyPr>
            <a:normAutofit fontScale="85000" lnSpcReduction="10000"/>
          </a:bodyPr>
          <a:lstStyle/>
          <a:p>
            <a:pPr>
              <a:buNone/>
            </a:pPr>
            <a:r>
              <a:rPr lang="es-ES" dirty="0" smtClean="0"/>
              <a:t>     </a:t>
            </a:r>
            <a:r>
              <a:rPr lang="es-ES" sz="3600" b="1" dirty="0">
                <a:solidFill>
                  <a:srgbClr val="FFFF00"/>
                </a:solidFill>
              </a:rPr>
              <a:t> Hechos 5:27 y28.</a:t>
            </a:r>
          </a:p>
          <a:p>
            <a:pPr algn="ctr">
              <a:buNone/>
            </a:pPr>
            <a:r>
              <a:rPr lang="es-ES" sz="3600" b="1" dirty="0">
                <a:solidFill>
                  <a:srgbClr val="FFFF00"/>
                </a:solidFill>
              </a:rPr>
              <a:t>  </a:t>
            </a:r>
            <a:r>
              <a:rPr lang="es-ES" dirty="0" smtClean="0"/>
              <a:t>  El sumo sacerdote les preguntó, a los discípulos: </a:t>
            </a:r>
            <a:r>
              <a:rPr lang="es-ES" b="1" dirty="0" smtClean="0"/>
              <a:t>“¿No os </a:t>
            </a:r>
            <a:r>
              <a:rPr lang="es-ES" b="1" u="sng" dirty="0" smtClean="0"/>
              <a:t>ordenamos</a:t>
            </a:r>
            <a:r>
              <a:rPr lang="es-ES" b="1" dirty="0" smtClean="0"/>
              <a:t> estrictamente que no enseñaseis en ese nombre”?</a:t>
            </a:r>
          </a:p>
          <a:p>
            <a:endParaRPr lang="es-ES" dirty="0" smtClean="0"/>
          </a:p>
          <a:p>
            <a:pPr algn="ctr">
              <a:buNone/>
            </a:pPr>
            <a:r>
              <a:rPr lang="es-ES" dirty="0" smtClean="0"/>
              <a:t>     Note la relación, el sumo sacerdote, guardaba el </a:t>
            </a:r>
            <a:r>
              <a:rPr lang="es-ES" b="1" dirty="0" smtClean="0">
                <a:solidFill>
                  <a:srgbClr val="FF0000"/>
                </a:solidFill>
              </a:rPr>
              <a:t>sábado</a:t>
            </a:r>
            <a:r>
              <a:rPr lang="es-ES" dirty="0" smtClean="0"/>
              <a:t>, pero no </a:t>
            </a:r>
            <a:r>
              <a:rPr lang="es-ES" b="1" dirty="0" smtClean="0">
                <a:solidFill>
                  <a:srgbClr val="FF0000"/>
                </a:solidFill>
              </a:rPr>
              <a:t>creía en Jesús</a:t>
            </a:r>
            <a:r>
              <a:rPr lang="es-ES" dirty="0" smtClean="0"/>
              <a:t>, los discípulos </a:t>
            </a:r>
            <a:r>
              <a:rPr lang="es-ES" b="1" dirty="0" smtClean="0">
                <a:solidFill>
                  <a:srgbClr val="FF0000"/>
                </a:solidFill>
              </a:rPr>
              <a:t>creían en Jesús y guardaban el sábado</a:t>
            </a:r>
            <a:r>
              <a:rPr lang="es-ES" dirty="0" smtClean="0"/>
              <a:t>.</a:t>
            </a:r>
          </a:p>
          <a:p>
            <a:endParaRPr lang="es-ES" dirty="0" smtClean="0"/>
          </a:p>
          <a:p>
            <a:pPr algn="ctr">
              <a:buNone/>
            </a:pPr>
            <a:r>
              <a:rPr lang="es-ES" dirty="0" smtClean="0"/>
              <a:t>   La segunda bestia, o sea el protestantismo apostata que haya aceptado el </a:t>
            </a:r>
            <a:r>
              <a:rPr lang="es-ES" b="1" dirty="0" smtClean="0">
                <a:solidFill>
                  <a:srgbClr val="FFFF00"/>
                </a:solidFill>
              </a:rPr>
              <a:t>ecumenismo</a:t>
            </a:r>
            <a:r>
              <a:rPr lang="es-ES" dirty="0" smtClean="0"/>
              <a:t>, cree en </a:t>
            </a:r>
            <a:r>
              <a:rPr lang="es-ES" b="1" dirty="0" smtClean="0">
                <a:solidFill>
                  <a:srgbClr val="FF0000"/>
                </a:solidFill>
              </a:rPr>
              <a:t>Jesús pero no guarda el sábado</a:t>
            </a:r>
            <a:r>
              <a:rPr lang="es-ES" dirty="0" smtClean="0"/>
              <a:t>, mientras que los verdaderos hijos de Dios, creen en </a:t>
            </a:r>
            <a:r>
              <a:rPr lang="es-ES" b="1" dirty="0" smtClean="0">
                <a:solidFill>
                  <a:srgbClr val="FF0000"/>
                </a:solidFill>
              </a:rPr>
              <a:t>Jesús y guardan el sábado. </a:t>
            </a:r>
          </a:p>
        </p:txBody>
      </p:sp>
    </p:spTree>
    <p:extLst>
      <p:ext uri="{BB962C8B-B14F-4D97-AF65-F5344CB8AC3E}">
        <p14:creationId xmlns:p14="http://schemas.microsoft.com/office/powerpoint/2010/main" val="3000118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to="" calcmode="lin" valueType="num">
                                      <p:cBhvr>
                                        <p:cTn id="23" dur="1" fill="hold"/>
                                        <p:tgtEl>
                                          <p:spTgt spid="3">
                                            <p:txEl>
                                              <p:pRg st="1" end="1"/>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to="" calcmode="lin" valueType="num">
                                      <p:cBhvr>
                                        <p:cTn id="28" dur="1" fill="hold"/>
                                        <p:tgtEl>
                                          <p:spTgt spid="3">
                                            <p:txEl>
                                              <p:pRg st="3" end="3"/>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to="" calcmode="lin" valueType="num">
                                      <p:cBhvr>
                                        <p:cTn id="33"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pic>
        <p:nvPicPr>
          <p:cNvPr id="59394" name="Picture 2" descr="http://t1.gstatic.com/images?q=tbn:4TLdT1OpTy0h-M:http://3.bp.blogspot.com/_qD8XEO9T2X4/SM_dkRisXRI/AAAAAAAAAK0/uJT6Iw1teeA/s400/GLORIOSO02.jpg">
            <a:hlinkClick r:id="rId2"/>
          </p:cNvPr>
          <p:cNvPicPr>
            <a:picLocks noChangeAspect="1" noChangeArrowheads="1"/>
          </p:cNvPicPr>
          <p:nvPr/>
        </p:nvPicPr>
        <p:blipFill>
          <a:blip r:embed="rId3" cstate="print"/>
          <a:srcRect/>
          <a:stretch>
            <a:fillRect/>
          </a:stretch>
        </p:blipFill>
        <p:spPr bwMode="auto">
          <a:xfrm>
            <a:off x="6816080" y="260648"/>
            <a:ext cx="3528392" cy="2304256"/>
          </a:xfrm>
          <a:prstGeom prst="rect">
            <a:avLst/>
          </a:prstGeom>
          <a:noFill/>
        </p:spPr>
      </p:pic>
      <p:pic>
        <p:nvPicPr>
          <p:cNvPr id="59396" name="Picture 4" descr="http://t3.gstatic.com/images?q=tbn:S8BXjUpfPjNpIM:http://www.comunidadadventista.com/img/la-segunda-venida-de-cristo.jpg">
            <a:hlinkClick r:id="rId4"/>
          </p:cNvPr>
          <p:cNvPicPr>
            <a:picLocks noChangeAspect="1" noChangeArrowheads="1"/>
          </p:cNvPicPr>
          <p:nvPr/>
        </p:nvPicPr>
        <p:blipFill>
          <a:blip r:embed="rId5" cstate="print"/>
          <a:srcRect/>
          <a:stretch>
            <a:fillRect/>
          </a:stretch>
        </p:blipFill>
        <p:spPr bwMode="auto">
          <a:xfrm>
            <a:off x="6816080" y="2780928"/>
            <a:ext cx="3528392" cy="2160240"/>
          </a:xfrm>
          <a:prstGeom prst="rect">
            <a:avLst/>
          </a:prstGeom>
          <a:noFill/>
        </p:spPr>
      </p:pic>
      <p:sp>
        <p:nvSpPr>
          <p:cNvPr id="6" name="5 Terminador"/>
          <p:cNvSpPr/>
          <p:nvPr/>
        </p:nvSpPr>
        <p:spPr>
          <a:xfrm>
            <a:off x="4943959" y="5085184"/>
            <a:ext cx="6850251" cy="1772816"/>
          </a:xfrm>
          <a:prstGeom prst="flowChartTerminator">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solidFill>
                  <a:srgbClr val="FF0000"/>
                </a:solidFill>
                <a:latin typeface="Calibri"/>
              </a:rPr>
              <a:t>Esta es la lucha del Armagedón, la lucha entre dos </a:t>
            </a:r>
            <a:r>
              <a:rPr lang="es-ES" sz="2400" b="1" dirty="0" smtClean="0">
                <a:solidFill>
                  <a:srgbClr val="FF0000"/>
                </a:solidFill>
                <a:latin typeface="Calibri"/>
              </a:rPr>
              <a:t>hermanos</a:t>
            </a:r>
            <a:r>
              <a:rPr lang="es-ES" sz="2400" b="1" dirty="0">
                <a:solidFill>
                  <a:srgbClr val="FF0000"/>
                </a:solidFill>
                <a:latin typeface="Calibri"/>
              </a:rPr>
              <a:t>, </a:t>
            </a:r>
            <a:r>
              <a:rPr lang="es-ES" sz="2400" b="1" dirty="0">
                <a:solidFill>
                  <a:prstClr val="black"/>
                </a:solidFill>
                <a:latin typeface="Calibri"/>
              </a:rPr>
              <a:t>Caín y Abel</a:t>
            </a:r>
            <a:r>
              <a:rPr lang="es-ES" sz="2400" b="1" dirty="0">
                <a:solidFill>
                  <a:srgbClr val="FF0000"/>
                </a:solidFill>
                <a:latin typeface="Calibri"/>
              </a:rPr>
              <a:t>, el desobediente persigue al obediente, y trata de que se </a:t>
            </a:r>
            <a:r>
              <a:rPr lang="es-ES" sz="2400" b="1" dirty="0" smtClean="0">
                <a:solidFill>
                  <a:srgbClr val="FF0000"/>
                </a:solidFill>
                <a:latin typeface="Calibri"/>
              </a:rPr>
              <a:t>le </a:t>
            </a:r>
            <a:r>
              <a:rPr lang="es-ES" sz="2400" b="1" dirty="0">
                <a:solidFill>
                  <a:srgbClr val="FF0000"/>
                </a:solidFill>
                <a:latin typeface="Calibri"/>
              </a:rPr>
              <a:t>una en su rebelión contra Dios.</a:t>
            </a:r>
          </a:p>
        </p:txBody>
      </p:sp>
      <p:sp>
        <p:nvSpPr>
          <p:cNvPr id="8" name="7 Pergamino vertical"/>
          <p:cNvSpPr/>
          <p:nvPr/>
        </p:nvSpPr>
        <p:spPr>
          <a:xfrm>
            <a:off x="253138" y="260648"/>
            <a:ext cx="5148064" cy="6336704"/>
          </a:xfrm>
          <a:prstGeom prst="verticalScroll">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 A los discípulos se les prohibió predicar el evangelio, poco </a:t>
            </a:r>
            <a:r>
              <a:rPr lang="es-ES" sz="2800" b="1" dirty="0">
                <a:solidFill>
                  <a:srgbClr val="FFFF00"/>
                </a:solidFill>
                <a:latin typeface="Calibri"/>
              </a:rPr>
              <a:t>después de la asunción de Jesús al cielo.</a:t>
            </a:r>
          </a:p>
          <a:p>
            <a:endParaRPr lang="es-ES" sz="2800" dirty="0">
              <a:solidFill>
                <a:prstClr val="white"/>
              </a:solidFill>
              <a:latin typeface="Calibri"/>
            </a:endParaRPr>
          </a:p>
          <a:p>
            <a:pPr algn="ctr"/>
            <a:r>
              <a:rPr lang="es-ES" sz="2800" dirty="0">
                <a:solidFill>
                  <a:prstClr val="white"/>
                </a:solidFill>
                <a:latin typeface="Calibri"/>
              </a:rPr>
              <a:t>   A los que guardan los Mandamientos de Dios se les ordenará trabajar en sábado, </a:t>
            </a:r>
            <a:r>
              <a:rPr lang="es-ES" sz="2800" b="1" dirty="0">
                <a:solidFill>
                  <a:srgbClr val="FFFF00"/>
                </a:solidFill>
                <a:latin typeface="Calibri"/>
              </a:rPr>
              <a:t>poco antes de que Jesús regrese a la tierra. </a:t>
            </a:r>
          </a:p>
        </p:txBody>
      </p:sp>
    </p:spTree>
    <p:extLst>
      <p:ext uri="{BB962C8B-B14F-4D97-AF65-F5344CB8AC3E}">
        <p14:creationId xmlns:p14="http://schemas.microsoft.com/office/powerpoint/2010/main" val="121416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 to="" calcmode="lin" valueType="num">
                                      <p:cBhvr>
                                        <p:cTn id="7" dur="1" fill="hold"/>
                                        <p:tgtEl>
                                          <p:spTgt spid="8">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 to="" calcmode="lin" valueType="num">
                                      <p:cBhvr>
                                        <p:cTn id="10" dur="1" fill="hold"/>
                                        <p:tgtEl>
                                          <p:spTgt spid="8">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59394"/>
                                        </p:tgtEl>
                                        <p:attrNameLst>
                                          <p:attrName>style.visibility</p:attrName>
                                        </p:attrNameLst>
                                      </p:cBhvr>
                                      <p:to>
                                        <p:strVal val="visible"/>
                                      </p:to>
                                    </p:set>
                                    <p:anim to="" calcmode="lin" valueType="num">
                                      <p:cBhvr>
                                        <p:cTn id="15" dur="1" fill="hold"/>
                                        <p:tgtEl>
                                          <p:spTgt spid="59394"/>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59396"/>
                                        </p:tgtEl>
                                        <p:attrNameLst>
                                          <p:attrName>style.visibility</p:attrName>
                                        </p:attrNameLst>
                                      </p:cBhvr>
                                      <p:to>
                                        <p:strVal val="visible"/>
                                      </p:to>
                                    </p:set>
                                    <p:anim to="" calcmode="lin" valueType="num">
                                      <p:cBhvr>
                                        <p:cTn id="20" dur="1" fill="hold"/>
                                        <p:tgtEl>
                                          <p:spTgt spid="59396"/>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 to="" calcmode="lin" valueType="num">
                                      <p:cBhvr>
                                        <p:cTn id="25" dur="1" fill="hold"/>
                                        <p:tgtEl>
                                          <p:spTgt spid="8">
                                            <p:txEl>
                                              <p:pRg st="2" end="2"/>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to="" calcmode="lin" valueType="num">
                                      <p:cBhvr>
                                        <p:cTn id="30"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uiExpand="1" build="allAtOnce"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42441" y="764705"/>
            <a:ext cx="4977495" cy="5400599"/>
          </a:xfrm>
          <a:solidFill>
            <a:srgbClr val="92D050"/>
          </a:solidFill>
        </p:spPr>
        <p:txBody>
          <a:bodyPr>
            <a:normAutofit/>
          </a:bodyPr>
          <a:lstStyle/>
          <a:p>
            <a:pPr>
              <a:buNone/>
            </a:pPr>
            <a:r>
              <a:rPr lang="es-ES" b="1" dirty="0" smtClean="0">
                <a:solidFill>
                  <a:srgbClr val="FF0000"/>
                </a:solidFill>
              </a:rPr>
              <a:t>        </a:t>
            </a:r>
          </a:p>
          <a:p>
            <a:pPr>
              <a:buNone/>
            </a:pPr>
            <a:r>
              <a:rPr lang="es-ES" sz="3600" b="1" dirty="0" smtClean="0">
                <a:solidFill>
                  <a:srgbClr val="FF0000"/>
                </a:solidFill>
              </a:rPr>
              <a:t>         Hechos 5:29.</a:t>
            </a:r>
          </a:p>
          <a:p>
            <a:pPr algn="ctr">
              <a:buNone/>
            </a:pPr>
            <a:r>
              <a:rPr lang="es-ES" sz="3600" dirty="0" smtClean="0"/>
              <a:t>   Pedro y los apóstoles respondieron: </a:t>
            </a:r>
            <a:r>
              <a:rPr lang="es-ES" sz="3600" b="1" dirty="0" smtClean="0">
                <a:solidFill>
                  <a:srgbClr val="7030A0"/>
                </a:solidFill>
              </a:rPr>
              <a:t>“Es preciso obedecer a Dios antes que a los hombres”.</a:t>
            </a:r>
          </a:p>
        </p:txBody>
      </p:sp>
      <p:pic>
        <p:nvPicPr>
          <p:cNvPr id="155650" name="Picture 2" descr="http://t0.gstatic.com/images?q=tbn:7W4oC9H7S91eQM:http://4.bp.blogspot.com/_eWr1hjtX2BI/SCibJq6H5UI/AAAAAAAAAUo/euiraRfXkU0/s320/cincinato.jpg">
            <a:hlinkClick r:id="rId2"/>
          </p:cNvPr>
          <p:cNvPicPr>
            <a:picLocks noChangeAspect="1" noChangeArrowheads="1"/>
          </p:cNvPicPr>
          <p:nvPr/>
        </p:nvPicPr>
        <p:blipFill>
          <a:blip r:embed="rId3" cstate="print"/>
          <a:srcRect/>
          <a:stretch>
            <a:fillRect/>
          </a:stretch>
        </p:blipFill>
        <p:spPr bwMode="auto">
          <a:xfrm>
            <a:off x="5807967" y="908720"/>
            <a:ext cx="5443801" cy="4896544"/>
          </a:xfrm>
          <a:prstGeom prst="rect">
            <a:avLst/>
          </a:prstGeom>
          <a:noFill/>
        </p:spPr>
      </p:pic>
    </p:spTree>
    <p:extLst>
      <p:ext uri="{BB962C8B-B14F-4D97-AF65-F5344CB8AC3E}">
        <p14:creationId xmlns:p14="http://schemas.microsoft.com/office/powerpoint/2010/main" val="689757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5650"/>
                                        </p:tgtEl>
                                        <p:attrNameLst>
                                          <p:attrName>style.visibility</p:attrName>
                                        </p:attrNameLst>
                                      </p:cBhvr>
                                      <p:to>
                                        <p:strVal val="visible"/>
                                      </p:to>
                                    </p:set>
                                    <p:anim calcmode="lin" valueType="num">
                                      <p:cBhvr additive="base">
                                        <p:cTn id="7" dur="500" fill="hold"/>
                                        <p:tgtEl>
                                          <p:spTgt spid="155650"/>
                                        </p:tgtEl>
                                        <p:attrNameLst>
                                          <p:attrName>ppt_x</p:attrName>
                                        </p:attrNameLst>
                                      </p:cBhvr>
                                      <p:tavLst>
                                        <p:tav tm="0">
                                          <p:val>
                                            <p:strVal val="#ppt_x"/>
                                          </p:val>
                                        </p:tav>
                                        <p:tav tm="100000">
                                          <p:val>
                                            <p:strVal val="#ppt_x"/>
                                          </p:val>
                                        </p:tav>
                                      </p:tavLst>
                                    </p:anim>
                                    <p:anim calcmode="lin" valueType="num">
                                      <p:cBhvr additive="base">
                                        <p:cTn id="8" dur="500" fill="hold"/>
                                        <p:tgtEl>
                                          <p:spTgt spid="155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to="" calcmode="lin" valueType="num">
                                      <p:cBhvr>
                                        <p:cTn id="23" dur="1" fill="hold"/>
                                        <p:tgtEl>
                                          <p:spTgt spid="3">
                                            <p:txEl>
                                              <p:pRg st="1" end="1"/>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to="" calcmode="lin" valueType="num">
                                      <p:cBhvr>
                                        <p:cTn id="28"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ES" b="1" i="1" dirty="0" smtClean="0"/>
              <a:t>El cumplimiento de estos eventos nos dice que Jesús ya viene</a:t>
            </a:r>
            <a:endParaRPr lang="es-ES" b="1" i="1" dirty="0"/>
          </a:p>
        </p:txBody>
      </p:sp>
      <p:sp>
        <p:nvSpPr>
          <p:cNvPr id="3" name="2 Marcador de contenido"/>
          <p:cNvSpPr>
            <a:spLocks noGrp="1"/>
          </p:cNvSpPr>
          <p:nvPr>
            <p:ph idx="1"/>
          </p:nvPr>
        </p:nvSpPr>
        <p:spPr>
          <a:xfrm>
            <a:off x="609600" y="1600200"/>
            <a:ext cx="10972800" cy="4997152"/>
          </a:xfrm>
          <a:solidFill>
            <a:srgbClr val="00B050"/>
          </a:solidFill>
        </p:spPr>
        <p:txBody>
          <a:bodyPr>
            <a:noAutofit/>
          </a:bodyPr>
          <a:lstStyle/>
          <a:p>
            <a:pPr algn="ctr"/>
            <a:r>
              <a:rPr lang="es-ES" dirty="0"/>
              <a:t>Aunque no sabemos la fecha exacta de la venida del Señor, sin embargo nos dice:</a:t>
            </a:r>
          </a:p>
          <a:p>
            <a:pPr marL="0" indent="0" algn="ctr">
              <a:buNone/>
            </a:pPr>
            <a:r>
              <a:rPr lang="es-ES" b="1" dirty="0" smtClean="0">
                <a:solidFill>
                  <a:srgbClr val="FFFF00"/>
                </a:solidFill>
              </a:rPr>
              <a:t>“</a:t>
            </a:r>
            <a:r>
              <a:rPr lang="es-ES" b="1" dirty="0">
                <a:solidFill>
                  <a:srgbClr val="FFFF00"/>
                </a:solidFill>
              </a:rPr>
              <a:t>Cuando estas cosas empiecen a suceder, cobrad animo, y levantad vuestra cabeza, porque vuestra redención está cerca”</a:t>
            </a:r>
            <a:r>
              <a:rPr lang="es-ES" dirty="0"/>
              <a:t> (Lunas 21:28:</a:t>
            </a:r>
          </a:p>
          <a:p>
            <a:endParaRPr lang="es-ES" sz="3600" dirty="0" smtClean="0"/>
          </a:p>
          <a:p>
            <a:pPr algn="ctr">
              <a:buNone/>
            </a:pPr>
            <a:r>
              <a:rPr lang="es-ES" sz="4400" b="1" dirty="0">
                <a:solidFill>
                  <a:srgbClr val="FF0000"/>
                </a:solidFill>
              </a:rPr>
              <a:t>“Ciertamente, vengo en breve”. ¡Amen! ¡Ven, Señor Jesús!</a:t>
            </a:r>
          </a:p>
        </p:txBody>
      </p:sp>
    </p:spTree>
    <p:extLst>
      <p:ext uri="{BB962C8B-B14F-4D97-AF65-F5344CB8AC3E}">
        <p14:creationId xmlns:p14="http://schemas.microsoft.com/office/powerpoint/2010/main" val="2646977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981200" y="1484784"/>
            <a:ext cx="8229600" cy="3744416"/>
          </a:xfrm>
          <a:solidFill>
            <a:srgbClr val="00B0F0"/>
          </a:solidFill>
        </p:spPr>
        <p:txBody>
          <a:bodyPr>
            <a:normAutofit/>
          </a:bodyPr>
          <a:lstStyle/>
          <a:p>
            <a:r>
              <a:rPr lang="es-ES" sz="7200" b="1" i="1" dirty="0">
                <a:solidFill>
                  <a:srgbClr val="FF0000"/>
                </a:solidFill>
              </a:rPr>
              <a:t>¿Què es lo que fue? Lo mismo que será.</a:t>
            </a:r>
          </a:p>
        </p:txBody>
      </p:sp>
    </p:spTree>
    <p:extLst>
      <p:ext uri="{BB962C8B-B14F-4D97-AF65-F5344CB8AC3E}">
        <p14:creationId xmlns:p14="http://schemas.microsoft.com/office/powerpoint/2010/main" val="47249667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7030A0"/>
          </a:solidFill>
        </p:spPr>
        <p:txBody>
          <a:bodyPr>
            <a:noAutofit/>
          </a:bodyPr>
          <a:lstStyle/>
          <a:p>
            <a:r>
              <a:rPr lang="es-ES" sz="4000" b="1" i="1" dirty="0">
                <a:solidFill>
                  <a:srgbClr val="FFFF00"/>
                </a:solidFill>
              </a:rPr>
              <a:t>Otra lección de lo que será, sucedió con Mardoqueo y el pueblo de Israel</a:t>
            </a:r>
          </a:p>
        </p:txBody>
      </p:sp>
      <p:sp>
        <p:nvSpPr>
          <p:cNvPr id="3" name="2 Marcador de contenido"/>
          <p:cNvSpPr>
            <a:spLocks noGrp="1"/>
          </p:cNvSpPr>
          <p:nvPr>
            <p:ph idx="1"/>
          </p:nvPr>
        </p:nvSpPr>
        <p:spPr>
          <a:xfrm>
            <a:off x="4799856" y="3645024"/>
            <a:ext cx="5410944" cy="2952328"/>
          </a:xfrm>
          <a:solidFill>
            <a:srgbClr val="FFFF00"/>
          </a:solidFill>
        </p:spPr>
        <p:txBody>
          <a:bodyPr>
            <a:normAutofit fontScale="70000" lnSpcReduction="20000"/>
          </a:bodyPr>
          <a:lstStyle/>
          <a:p>
            <a:pPr>
              <a:buNone/>
            </a:pPr>
            <a:r>
              <a:rPr lang="es-ES" sz="4000" dirty="0"/>
              <a:t>                                 </a:t>
            </a:r>
            <a:r>
              <a:rPr lang="es-ES" sz="4000" b="1" dirty="0">
                <a:solidFill>
                  <a:srgbClr val="FF0000"/>
                </a:solidFill>
              </a:rPr>
              <a:t>Ester 2:5-6.</a:t>
            </a:r>
          </a:p>
          <a:p>
            <a:pPr algn="ctr">
              <a:buNone/>
            </a:pPr>
            <a:r>
              <a:rPr lang="es-ES" sz="4000" dirty="0"/>
              <a:t>    Había en Susa, la residencia real, un judío llamado Mardoqueo,…. del linaje de Benjamín, que había sido transportado de Jerusalén con los cautivos llevados con Jeconìas, rey de Judà. Por Nabucodonosor, rey de Babilonia.</a:t>
            </a:r>
          </a:p>
          <a:p>
            <a:endParaRPr lang="es-ES" dirty="0"/>
          </a:p>
        </p:txBody>
      </p:sp>
      <p:sp>
        <p:nvSpPr>
          <p:cNvPr id="4" name="3 Rectángulo redondeado"/>
          <p:cNvSpPr/>
          <p:nvPr/>
        </p:nvSpPr>
        <p:spPr>
          <a:xfrm>
            <a:off x="1991544" y="1628800"/>
            <a:ext cx="4608512" cy="187220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800" dirty="0">
                <a:solidFill>
                  <a:prstClr val="white"/>
                </a:solidFill>
                <a:latin typeface="Calibri"/>
              </a:rPr>
              <a:t>Lo narrado en esta sección, sucedió en el Imperio de los Medos y Persas, bajo el reinado del rey Asuero.</a:t>
            </a:r>
          </a:p>
        </p:txBody>
      </p:sp>
      <p:pic>
        <p:nvPicPr>
          <p:cNvPr id="12290" name="Picture 2" descr="y el de la Virgen de la A...">
            <a:hlinkClick r:id="rId2"/>
          </p:cNvPr>
          <p:cNvPicPr>
            <a:picLocks noChangeAspect="1" noChangeArrowheads="1"/>
          </p:cNvPicPr>
          <p:nvPr/>
        </p:nvPicPr>
        <p:blipFill>
          <a:blip r:embed="rId3" cstate="print"/>
          <a:srcRect/>
          <a:stretch>
            <a:fillRect/>
          </a:stretch>
        </p:blipFill>
        <p:spPr bwMode="auto">
          <a:xfrm>
            <a:off x="7176120" y="1700809"/>
            <a:ext cx="3024336" cy="1711821"/>
          </a:xfrm>
          <a:prstGeom prst="rect">
            <a:avLst/>
          </a:prstGeom>
          <a:noFill/>
        </p:spPr>
      </p:pic>
      <p:pic>
        <p:nvPicPr>
          <p:cNvPr id="12292" name="Picture 4" descr="http://t1.gstatic.com/images?q=tbn:YdTV4-U9_5-vlM:http://farm1.static.flickr.com/52/106648504_0098d9362f.jpg%3Fv%3D0">
            <a:hlinkClick r:id="rId4"/>
          </p:cNvPr>
          <p:cNvPicPr>
            <a:picLocks noChangeAspect="1" noChangeArrowheads="1"/>
          </p:cNvPicPr>
          <p:nvPr/>
        </p:nvPicPr>
        <p:blipFill>
          <a:blip r:embed="rId5" cstate="print"/>
          <a:srcRect/>
          <a:stretch>
            <a:fillRect/>
          </a:stretch>
        </p:blipFill>
        <p:spPr bwMode="auto">
          <a:xfrm>
            <a:off x="1919536" y="3933056"/>
            <a:ext cx="2592288" cy="2448272"/>
          </a:xfrm>
          <a:prstGeom prst="rect">
            <a:avLst/>
          </a:prstGeom>
          <a:noFill/>
        </p:spPr>
      </p:pic>
    </p:spTree>
    <p:extLst>
      <p:ext uri="{BB962C8B-B14F-4D97-AF65-F5344CB8AC3E}">
        <p14:creationId xmlns:p14="http://schemas.microsoft.com/office/powerpoint/2010/main" val="227334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12290"/>
                                        </p:tgtEl>
                                        <p:attrNameLst>
                                          <p:attrName>style.visibility</p:attrName>
                                        </p:attrNameLst>
                                      </p:cBhvr>
                                      <p:to>
                                        <p:strVal val="visible"/>
                                      </p:to>
                                    </p:set>
                                    <p:anim to="" calcmode="lin" valueType="num">
                                      <p:cBhvr>
                                        <p:cTn id="13" dur="1" fill="hold"/>
                                        <p:tgtEl>
                                          <p:spTgt spid="12290"/>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to="" calcmode="lin" valueType="num">
                                      <p:cBhvr>
                                        <p:cTn id="18" dur="1" fill="hold"/>
                                        <p:tgtEl>
                                          <p:spTgt spid="4"/>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12292"/>
                                        </p:tgtEl>
                                        <p:attrNameLst>
                                          <p:attrName>style.visibility</p:attrName>
                                        </p:attrNameLst>
                                      </p:cBhvr>
                                      <p:to>
                                        <p:strVal val="visible"/>
                                      </p:to>
                                    </p:set>
                                    <p:anim to="" calcmode="lin" valueType="num">
                                      <p:cBhvr>
                                        <p:cTn id="23" dur="1" fill="hold"/>
                                        <p:tgtEl>
                                          <p:spTgt spid="12292"/>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bg/>
                                          </p:spTgt>
                                        </p:tgtEl>
                                        <p:attrNameLst>
                                          <p:attrName>style.visibility</p:attrName>
                                        </p:attrNameLst>
                                      </p:cBhvr>
                                      <p:to>
                                        <p:strVal val="visible"/>
                                      </p:to>
                                    </p:set>
                                    <p:anim to="" calcmode="lin" valueType="num">
                                      <p:cBhvr>
                                        <p:cTn id="28" dur="1" fill="hold"/>
                                        <p:tgtEl>
                                          <p:spTgt spid="3">
                                            <p:bg/>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 to="" calcmode="lin" valueType="num">
                                      <p:cBhvr>
                                        <p:cTn id="33" dur="1" fill="hold"/>
                                        <p:tgtEl>
                                          <p:spTgt spid="3">
                                            <p:txEl>
                                              <p:pRg st="0" end="0"/>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3">
                                            <p:txEl>
                                              <p:pRg st="1" end="1"/>
                                            </p:txEl>
                                          </p:spTgt>
                                        </p:tgtEl>
                                        <p:attrNameLst>
                                          <p:attrName>style.visibility</p:attrName>
                                        </p:attrNameLst>
                                      </p:cBhvr>
                                      <p:to>
                                        <p:strVal val="visible"/>
                                      </p:to>
                                    </p:set>
                                    <p:anim to="" calcmode="lin" valueType="num">
                                      <p:cBhvr>
                                        <p:cTn id="38"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1026" name="Picture 2" descr="http://t0.gstatic.com/images?q=tbn:9rVg9HeHKDjI_M:http://m1.paperblog.com/i/0/8762/misterios-babilonia-nabucodonosor-ii-document-L-5.jpeg">
            <a:hlinkClick r:id="rId2"/>
          </p:cNvPr>
          <p:cNvPicPr>
            <a:picLocks noChangeAspect="1" noChangeArrowheads="1"/>
          </p:cNvPicPr>
          <p:nvPr/>
        </p:nvPicPr>
        <p:blipFill>
          <a:blip r:embed="rId3" cstate="print"/>
          <a:srcRect/>
          <a:stretch>
            <a:fillRect/>
          </a:stretch>
        </p:blipFill>
        <p:spPr bwMode="auto">
          <a:xfrm>
            <a:off x="1847528" y="476672"/>
            <a:ext cx="8352928" cy="4608512"/>
          </a:xfrm>
          <a:prstGeom prst="rect">
            <a:avLst/>
          </a:prstGeom>
          <a:noFill/>
        </p:spPr>
      </p:pic>
      <p:sp>
        <p:nvSpPr>
          <p:cNvPr id="5" name="4 Terminador"/>
          <p:cNvSpPr/>
          <p:nvPr/>
        </p:nvSpPr>
        <p:spPr>
          <a:xfrm>
            <a:off x="139485" y="5445224"/>
            <a:ext cx="11825207" cy="1080120"/>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800" b="1" dirty="0">
                <a:solidFill>
                  <a:prstClr val="white"/>
                </a:solidFill>
                <a:latin typeface="Calibri"/>
              </a:rPr>
              <a:t>Ubicación de Israel, tierra de Mardoqueo, </a:t>
            </a:r>
            <a:r>
              <a:rPr lang="es-ES" sz="2800" b="1" dirty="0" smtClean="0">
                <a:solidFill>
                  <a:prstClr val="white"/>
                </a:solidFill>
                <a:latin typeface="Calibri"/>
              </a:rPr>
              <a:t>Susa</a:t>
            </a:r>
            <a:r>
              <a:rPr lang="es-ES" sz="2800" b="1" dirty="0">
                <a:solidFill>
                  <a:prstClr val="white"/>
                </a:solidFill>
                <a:latin typeface="Calibri"/>
              </a:rPr>
              <a:t>, capital  de Persia, donde vivía Mardoqueo, y fue allí donde se desarrollo esta historia. </a:t>
            </a:r>
          </a:p>
        </p:txBody>
      </p:sp>
      <p:sp>
        <p:nvSpPr>
          <p:cNvPr id="6" name="5 Flecha izquierda"/>
          <p:cNvSpPr/>
          <p:nvPr/>
        </p:nvSpPr>
        <p:spPr>
          <a:xfrm rot="6016848">
            <a:off x="2637575" y="3841642"/>
            <a:ext cx="2936887" cy="65051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a:solidFill>
                  <a:prstClr val="white"/>
                </a:solidFill>
                <a:latin typeface="Calibri"/>
              </a:rPr>
              <a:t>De allí fue llevado Mardoqueo</a:t>
            </a:r>
          </a:p>
        </p:txBody>
      </p:sp>
      <p:sp>
        <p:nvSpPr>
          <p:cNvPr id="7" name="6 Flecha derecha"/>
          <p:cNvSpPr/>
          <p:nvPr/>
        </p:nvSpPr>
        <p:spPr>
          <a:xfrm>
            <a:off x="4655840" y="2492896"/>
            <a:ext cx="4032448" cy="6480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prstClr val="white"/>
                </a:solidFill>
                <a:latin typeface="Calibri"/>
              </a:rPr>
              <a:t>A Susa, capital del reino Medo Persa.</a:t>
            </a:r>
          </a:p>
        </p:txBody>
      </p:sp>
    </p:spTree>
    <p:extLst>
      <p:ext uri="{BB962C8B-B14F-4D97-AF65-F5344CB8AC3E}">
        <p14:creationId xmlns:p14="http://schemas.microsoft.com/office/powerpoint/2010/main" val="148203430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9096" y="826645"/>
            <a:ext cx="4474840" cy="5217443"/>
          </a:xfrm>
          <a:solidFill>
            <a:srgbClr val="00B050"/>
          </a:solidFill>
        </p:spPr>
        <p:txBody>
          <a:bodyPr>
            <a:normAutofit/>
          </a:bodyPr>
          <a:lstStyle/>
          <a:p>
            <a:pPr algn="ctr"/>
            <a:r>
              <a:rPr lang="es-ES" dirty="0" smtClean="0"/>
              <a:t>Susa fue originalmente la capital del reino de  Elam quien aparece involucrado en el </a:t>
            </a:r>
            <a:r>
              <a:rPr lang="es-ES" b="1" dirty="0" smtClean="0">
                <a:solidFill>
                  <a:srgbClr val="FFFF00"/>
                </a:solidFill>
              </a:rPr>
              <a:t>secuestro de Lot y su familia, en la cual intervino Abrahán para liberarlo</a:t>
            </a:r>
            <a:r>
              <a:rPr lang="es-ES" dirty="0" smtClean="0"/>
              <a:t>, siglos antes de este episodio Génesis 14:9). </a:t>
            </a:r>
            <a:endParaRPr lang="es-ES" dirty="0"/>
          </a:p>
        </p:txBody>
      </p:sp>
      <p:pic>
        <p:nvPicPr>
          <p:cNvPr id="17410" name="Picture 2" descr="http://t0.gstatic.com/images?q=tbn:aJX0ykYzz8MUrM:http://www.keyway.ca/gif/susa.gif">
            <a:hlinkClick r:id="rId2"/>
          </p:cNvPr>
          <p:cNvPicPr>
            <a:picLocks noChangeAspect="1" noChangeArrowheads="1"/>
          </p:cNvPicPr>
          <p:nvPr/>
        </p:nvPicPr>
        <p:blipFill>
          <a:blip r:embed="rId3" cstate="print"/>
          <a:srcRect/>
          <a:stretch>
            <a:fillRect/>
          </a:stretch>
        </p:blipFill>
        <p:spPr bwMode="auto">
          <a:xfrm>
            <a:off x="5393410" y="356035"/>
            <a:ext cx="6307810" cy="2736304"/>
          </a:xfrm>
          <a:prstGeom prst="rect">
            <a:avLst/>
          </a:prstGeom>
          <a:noFill/>
        </p:spPr>
      </p:pic>
      <p:sp>
        <p:nvSpPr>
          <p:cNvPr id="5" name="4 Terminador"/>
          <p:cNvSpPr/>
          <p:nvPr/>
        </p:nvSpPr>
        <p:spPr>
          <a:xfrm>
            <a:off x="5238427" y="5157192"/>
            <a:ext cx="6803756" cy="1440160"/>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prstClr val="white"/>
                </a:solidFill>
                <a:latin typeface="Calibri"/>
              </a:rPr>
              <a:t>Cuando Persia dominó a Babilonia, su territorio se ensanchó, y ocupo todo lo que aparece en color rosado, con su capital Susa.</a:t>
            </a:r>
          </a:p>
        </p:txBody>
      </p:sp>
      <p:sp>
        <p:nvSpPr>
          <p:cNvPr id="6" name="5 Flecha derecha"/>
          <p:cNvSpPr/>
          <p:nvPr/>
        </p:nvSpPr>
        <p:spPr>
          <a:xfrm rot="17633692" flipV="1">
            <a:off x="6069702" y="2716710"/>
            <a:ext cx="3251142" cy="143731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dirty="0" smtClean="0">
                <a:solidFill>
                  <a:prstClr val="white"/>
                </a:solidFill>
                <a:latin typeface="Calibri"/>
              </a:rPr>
              <a:t>SUSA</a:t>
            </a:r>
            <a:endParaRPr lang="es-ES" sz="4400" dirty="0">
              <a:solidFill>
                <a:prstClr val="white"/>
              </a:solidFill>
              <a:latin typeface="Calibri"/>
            </a:endParaRPr>
          </a:p>
        </p:txBody>
      </p:sp>
    </p:spTree>
    <p:extLst>
      <p:ext uri="{BB962C8B-B14F-4D97-AF65-F5344CB8AC3E}">
        <p14:creationId xmlns:p14="http://schemas.microsoft.com/office/powerpoint/2010/main" val="192200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to="" calcmode="lin" valueType="num">
                                      <p:cBhvr>
                                        <p:cTn id="7" dur="1" fill="hold"/>
                                        <p:tgtEl>
                                          <p:spTgt spid="1741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0000"/>
          </a:solidFill>
        </p:spPr>
        <p:txBody>
          <a:bodyPr>
            <a:normAutofit/>
          </a:bodyPr>
          <a:lstStyle/>
          <a:p>
            <a:r>
              <a:rPr lang="es-ES" sz="5400" b="1" dirty="0"/>
              <a:t>¿Quién era Mardoqueo?</a:t>
            </a:r>
          </a:p>
        </p:txBody>
      </p:sp>
      <p:sp>
        <p:nvSpPr>
          <p:cNvPr id="3" name="2 Marcador de contenido"/>
          <p:cNvSpPr>
            <a:spLocks noGrp="1"/>
          </p:cNvSpPr>
          <p:nvPr>
            <p:ph idx="1"/>
          </p:nvPr>
        </p:nvSpPr>
        <p:spPr>
          <a:xfrm>
            <a:off x="371959" y="1600200"/>
            <a:ext cx="8524068" cy="5069160"/>
          </a:xfrm>
          <a:solidFill>
            <a:srgbClr val="00B050"/>
          </a:solidFill>
        </p:spPr>
        <p:txBody>
          <a:bodyPr>
            <a:normAutofit fontScale="92500" lnSpcReduction="10000"/>
          </a:bodyPr>
          <a:lstStyle/>
          <a:p>
            <a:pPr algn="ctr">
              <a:buNone/>
            </a:pPr>
            <a:r>
              <a:rPr lang="es-ES" sz="3500" dirty="0"/>
              <a:t>      Tres o cuatro generaciones cubrirían los 118 años de intervalo entre el cautiverio hasta esta época de la historia. </a:t>
            </a:r>
          </a:p>
          <a:p>
            <a:pPr algn="ctr">
              <a:buNone/>
            </a:pPr>
            <a:r>
              <a:rPr lang="es-ES" sz="3500" dirty="0"/>
              <a:t>      </a:t>
            </a:r>
            <a:r>
              <a:rPr lang="es-ES" sz="3500" b="1" dirty="0">
                <a:solidFill>
                  <a:srgbClr val="FF0000"/>
                </a:solidFill>
              </a:rPr>
              <a:t>Por otra parte, habían trascurrido unos 48 años desde que Ciro decretara que todos los Judíos que así lo </a:t>
            </a:r>
            <a:r>
              <a:rPr lang="es-ES" sz="3500" b="1" u="sng" dirty="0">
                <a:solidFill>
                  <a:srgbClr val="FF0000"/>
                </a:solidFill>
              </a:rPr>
              <a:t>desearan</a:t>
            </a:r>
            <a:r>
              <a:rPr lang="es-ES" sz="3500" b="1" dirty="0">
                <a:solidFill>
                  <a:srgbClr val="FF0000"/>
                </a:solidFill>
              </a:rPr>
              <a:t> podían volver a Palestina: </a:t>
            </a:r>
          </a:p>
          <a:p>
            <a:pPr algn="ctr">
              <a:buNone/>
            </a:pPr>
            <a:r>
              <a:rPr lang="es-ES" sz="3500" b="1" dirty="0">
                <a:solidFill>
                  <a:srgbClr val="FFFF00"/>
                </a:solidFill>
              </a:rPr>
              <a:t>Pero los padres de Mardoqueo como muchos otros Judíos habían decidido permanecer en el país de su cautiverio, Babilonia</a:t>
            </a:r>
            <a:r>
              <a:rPr lang="es-ES" sz="3500" dirty="0"/>
              <a:t> (PR 440</a:t>
            </a:r>
            <a:r>
              <a:rPr lang="es-ES" sz="3500" dirty="0" smtClean="0"/>
              <a:t>).</a:t>
            </a:r>
            <a:r>
              <a:rPr lang="es-ES" sz="2400" dirty="0" smtClean="0"/>
              <a:t>       </a:t>
            </a:r>
            <a:endParaRPr lang="es-ES" sz="2400" dirty="0"/>
          </a:p>
        </p:txBody>
      </p:sp>
      <p:pic>
        <p:nvPicPr>
          <p:cNvPr id="11268" name="Picture 4" descr="http://t0.gstatic.com/images?q=tbn:m8twfiVZKKvnRM:http://2.bp.blogspot.com/_42drhiu5nNU/SGZsD1-6LiI/AAAAAAAAGBQ/jcHGw8zDt9A/s400/Fabricant%2Bde%2Bseaux.jpg">
            <a:hlinkClick r:id="rId2"/>
          </p:cNvPr>
          <p:cNvPicPr>
            <a:picLocks noChangeAspect="1" noChangeArrowheads="1"/>
          </p:cNvPicPr>
          <p:nvPr/>
        </p:nvPicPr>
        <p:blipFill>
          <a:blip r:embed="rId3" cstate="print"/>
          <a:srcRect/>
          <a:stretch>
            <a:fillRect/>
          </a:stretch>
        </p:blipFill>
        <p:spPr bwMode="auto">
          <a:xfrm>
            <a:off x="9075976" y="1600200"/>
            <a:ext cx="2880320" cy="3888432"/>
          </a:xfrm>
          <a:prstGeom prst="rect">
            <a:avLst/>
          </a:prstGeom>
          <a:noFill/>
        </p:spPr>
      </p:pic>
    </p:spTree>
    <p:extLst>
      <p:ext uri="{BB962C8B-B14F-4D97-AF65-F5344CB8AC3E}">
        <p14:creationId xmlns:p14="http://schemas.microsoft.com/office/powerpoint/2010/main" val="158781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to="" calcmode="lin" valueType="num">
                                      <p:cBhvr>
                                        <p:cTn id="15" dur="1" fill="hold"/>
                                        <p:tgtEl>
                                          <p:spTgt spid="3">
                                            <p:bg/>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to="" calcmode="lin" valueType="num">
                                      <p:cBhvr>
                                        <p:cTn id="20" dur="1" fill="hold"/>
                                        <p:tgtEl>
                                          <p:spTgt spid="3">
                                            <p:txEl>
                                              <p:pRg st="0" end="0"/>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to="" calcmode="lin" valueType="num">
                                      <p:cBhvr>
                                        <p:cTn id="25" dur="1" fill="hold"/>
                                        <p:tgtEl>
                                          <p:spTgt spid="3">
                                            <p:txEl>
                                              <p:pRg st="1" end="1"/>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11268"/>
                                        </p:tgtEl>
                                        <p:attrNameLst>
                                          <p:attrName>style.visibility</p:attrName>
                                        </p:attrNameLst>
                                      </p:cBhvr>
                                      <p:to>
                                        <p:strVal val="visible"/>
                                      </p:to>
                                    </p:set>
                                    <p:anim to="" calcmode="lin" valueType="num">
                                      <p:cBhvr>
                                        <p:cTn id="30" dur="1" fill="hold"/>
                                        <p:tgtEl>
                                          <p:spTgt spid="11268"/>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to="" calcmode="lin" valueType="num">
                                      <p:cBhvr>
                                        <p:cTn id="35"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97152"/>
            <a:ext cx="8229600" cy="1800200"/>
          </a:xfrm>
          <a:solidFill>
            <a:schemeClr val="accent2"/>
          </a:solidFill>
        </p:spPr>
        <p:txBody>
          <a:bodyPr>
            <a:normAutofit/>
          </a:bodyPr>
          <a:lstStyle/>
          <a:p>
            <a:pPr marL="457200" indent="-457200">
              <a:buNone/>
            </a:pPr>
            <a:r>
              <a:rPr lang="es-ES" dirty="0" smtClean="0"/>
              <a:t>     Los antepasados de Mardoqueo habían sido llevados a Babilonia en el segundo cautiverio, o sea 118 años antes de lo que aquí se narra.</a:t>
            </a:r>
          </a:p>
          <a:p>
            <a:endParaRPr lang="es-ES" dirty="0"/>
          </a:p>
        </p:txBody>
      </p:sp>
      <p:sp>
        <p:nvSpPr>
          <p:cNvPr id="4" name="3 Terminador"/>
          <p:cNvSpPr/>
          <p:nvPr/>
        </p:nvSpPr>
        <p:spPr>
          <a:xfrm>
            <a:off x="1847528" y="332656"/>
            <a:ext cx="8424936" cy="792088"/>
          </a:xfrm>
          <a:prstGeom prst="flowChartTerminator">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800" b="1" i="1" dirty="0">
                <a:solidFill>
                  <a:prstClr val="white"/>
                </a:solidFill>
                <a:latin typeface="Calibri"/>
              </a:rPr>
              <a:t>Debemos recordar que hubo tres incursiones</a:t>
            </a:r>
          </a:p>
        </p:txBody>
      </p:sp>
      <p:sp>
        <p:nvSpPr>
          <p:cNvPr id="5" name="4 Rectángulo"/>
          <p:cNvSpPr/>
          <p:nvPr/>
        </p:nvSpPr>
        <p:spPr>
          <a:xfrm>
            <a:off x="1775520" y="1628800"/>
            <a:ext cx="432048" cy="280831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latin typeface="Calibri"/>
            </a:endParaRPr>
          </a:p>
        </p:txBody>
      </p:sp>
      <p:sp>
        <p:nvSpPr>
          <p:cNvPr id="6" name="5 Terminador"/>
          <p:cNvSpPr/>
          <p:nvPr/>
        </p:nvSpPr>
        <p:spPr>
          <a:xfrm>
            <a:off x="2207568" y="3645024"/>
            <a:ext cx="7632848" cy="936104"/>
          </a:xfrm>
          <a:prstGeom prst="flowChartTerminator">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endParaRPr lang="es-ES" sz="2400" b="1" dirty="0">
              <a:solidFill>
                <a:srgbClr val="FF0000"/>
              </a:solidFill>
              <a:latin typeface="Calibri"/>
            </a:endParaRPr>
          </a:p>
          <a:p>
            <a:pPr marL="457200" indent="-457200"/>
            <a:r>
              <a:rPr lang="es-ES" sz="2400" b="1" dirty="0">
                <a:solidFill>
                  <a:srgbClr val="FF0000"/>
                </a:solidFill>
                <a:latin typeface="Calibri"/>
              </a:rPr>
              <a:t>3)</a:t>
            </a:r>
            <a:r>
              <a:rPr lang="es-ES" dirty="0">
                <a:solidFill>
                  <a:prstClr val="white"/>
                </a:solidFill>
                <a:latin typeface="Calibri"/>
              </a:rPr>
              <a:t>     </a:t>
            </a:r>
            <a:r>
              <a:rPr lang="es-ES" sz="2400" dirty="0">
                <a:solidFill>
                  <a:prstClr val="white"/>
                </a:solidFill>
                <a:latin typeface="Calibri"/>
              </a:rPr>
              <a:t>En el año 586 AC, cuando Sede quías fue capturado y Jerusalén incendiada.</a:t>
            </a:r>
          </a:p>
          <a:p>
            <a:pPr marL="457200" indent="-457200"/>
            <a:r>
              <a:rPr lang="es-ES" sz="2400" dirty="0">
                <a:solidFill>
                  <a:prstClr val="white"/>
                </a:solidFill>
                <a:latin typeface="Calibri"/>
              </a:rPr>
              <a:t> </a:t>
            </a:r>
          </a:p>
        </p:txBody>
      </p:sp>
      <p:sp>
        <p:nvSpPr>
          <p:cNvPr id="7" name="6 Terminador"/>
          <p:cNvSpPr/>
          <p:nvPr/>
        </p:nvSpPr>
        <p:spPr>
          <a:xfrm>
            <a:off x="2207568" y="2636912"/>
            <a:ext cx="7704856" cy="864096"/>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s-ES" sz="2400" b="1" dirty="0">
                <a:solidFill>
                  <a:srgbClr val="FF0000"/>
                </a:solidFill>
                <a:latin typeface="Calibri"/>
              </a:rPr>
              <a:t>2)</a:t>
            </a:r>
            <a:r>
              <a:rPr lang="es-ES" sz="2400" dirty="0">
                <a:solidFill>
                  <a:prstClr val="white"/>
                </a:solidFill>
                <a:latin typeface="Calibri"/>
              </a:rPr>
              <a:t> </a:t>
            </a:r>
            <a:r>
              <a:rPr lang="es-ES" dirty="0">
                <a:solidFill>
                  <a:prstClr val="white"/>
                </a:solidFill>
                <a:latin typeface="Calibri"/>
              </a:rPr>
              <a:t>   </a:t>
            </a:r>
            <a:r>
              <a:rPr lang="es-ES" sz="2400" dirty="0">
                <a:solidFill>
                  <a:prstClr val="white"/>
                </a:solidFill>
                <a:latin typeface="Calibri"/>
              </a:rPr>
              <a:t> En el año 597 AC, cuando Joaquín fue tomado prisionero.</a:t>
            </a:r>
          </a:p>
        </p:txBody>
      </p:sp>
      <p:sp>
        <p:nvSpPr>
          <p:cNvPr id="8" name="7 Terminador"/>
          <p:cNvSpPr/>
          <p:nvPr/>
        </p:nvSpPr>
        <p:spPr>
          <a:xfrm>
            <a:off x="2207568" y="1556792"/>
            <a:ext cx="7776864" cy="936104"/>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s-ES" sz="2800" b="1" dirty="0">
                <a:solidFill>
                  <a:srgbClr val="FF0000"/>
                </a:solidFill>
                <a:latin typeface="Calibri"/>
              </a:rPr>
              <a:t>1)</a:t>
            </a:r>
            <a:r>
              <a:rPr lang="es-ES" sz="2400" dirty="0">
                <a:solidFill>
                  <a:prstClr val="white"/>
                </a:solidFill>
                <a:latin typeface="Calibri"/>
              </a:rPr>
              <a:t>    En el año 605 AD, cuando Daniel fue transportado.</a:t>
            </a:r>
          </a:p>
        </p:txBody>
      </p:sp>
    </p:spTree>
    <p:extLst>
      <p:ext uri="{BB962C8B-B14F-4D97-AF65-F5344CB8AC3E}">
        <p14:creationId xmlns:p14="http://schemas.microsoft.com/office/powerpoint/2010/main" val="4132769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to="" calcmode="lin" valueType="num">
                                      <p:cBhvr>
                                        <p:cTn id="13" dur="1" fill="hold"/>
                                        <p:tgtEl>
                                          <p:spTgt spid="5"/>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amond(in)">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amond(in)">
                                      <p:cBhvr>
                                        <p:cTn id="23" dur="2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to="" calcmode="lin" valueType="num">
                                      <p:cBhvr>
                                        <p:cTn id="28" dur="1" fill="hold"/>
                                        <p:tgtEl>
                                          <p:spTgt spid="6"/>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3">
                                            <p:bg/>
                                          </p:spTgt>
                                        </p:tgtEl>
                                        <p:attrNameLst>
                                          <p:attrName>style.visibility</p:attrName>
                                        </p:attrNameLst>
                                      </p:cBhvr>
                                      <p:to>
                                        <p:strVal val="visible"/>
                                      </p:to>
                                    </p:set>
                                    <p:anim to="" calcmode="lin" valueType="num">
                                      <p:cBhvr>
                                        <p:cTn id="33" dur="1" fill="hold"/>
                                        <p:tgtEl>
                                          <p:spTgt spid="3">
                                            <p:bg/>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 to="" calcmode="lin" valueType="num">
                                      <p:cBhvr>
                                        <p:cTn id="38"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7" grpId="0" animBg="1"/>
      <p:bldP spid="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04434" y="404664"/>
            <a:ext cx="6427670" cy="6120680"/>
          </a:xfrm>
          <a:solidFill>
            <a:schemeClr val="accent2">
              <a:lumMod val="60000"/>
              <a:lumOff val="40000"/>
            </a:schemeClr>
          </a:solidFill>
        </p:spPr>
        <p:txBody>
          <a:bodyPr>
            <a:normAutofit/>
          </a:bodyPr>
          <a:lstStyle/>
          <a:p>
            <a:pPr algn="ctr"/>
            <a:endParaRPr lang="es-ES" b="1" dirty="0" smtClean="0"/>
          </a:p>
          <a:p>
            <a:pPr algn="ctr"/>
            <a:r>
              <a:rPr lang="es-ES" b="1" dirty="0" smtClean="0"/>
              <a:t>Flavio Josefo</a:t>
            </a:r>
            <a:r>
              <a:rPr lang="es-ES" dirty="0" smtClean="0"/>
              <a:t>, historiador judío, descendiente de familia de sacerdotes, hace notar que un gran numero de Judíos habían preferido permanecer en los países a los cuales habían sido exiliados, entre los cuales había Judíos babilónicos ricos e influyentes que estaban poco dispuestos a abandonar su tierra adoptiva. </a:t>
            </a:r>
            <a:endParaRPr lang="es-ES" dirty="0"/>
          </a:p>
        </p:txBody>
      </p:sp>
      <p:pic>
        <p:nvPicPr>
          <p:cNvPr id="20482" name="Picture 2" descr="http://t0.gstatic.com/images?q=tbn:yyNMvPLefJQI1M:http://lh3.ggpht.com/_o9BLyKHDLd8/TAdkC2rAS-I/AAAAAAAAAfc/FzzRShMQCXY/FlavioJosefo_thumb1.jpg%3Fimgmax%3D800">
            <a:hlinkClick r:id="rId2"/>
          </p:cNvPr>
          <p:cNvPicPr>
            <a:picLocks noChangeAspect="1" noChangeArrowheads="1"/>
          </p:cNvPicPr>
          <p:nvPr/>
        </p:nvPicPr>
        <p:blipFill>
          <a:blip r:embed="rId3" cstate="print"/>
          <a:srcRect/>
          <a:stretch>
            <a:fillRect/>
          </a:stretch>
        </p:blipFill>
        <p:spPr bwMode="auto">
          <a:xfrm>
            <a:off x="7320136" y="1628800"/>
            <a:ext cx="2952328" cy="3312368"/>
          </a:xfrm>
          <a:prstGeom prst="rect">
            <a:avLst/>
          </a:prstGeom>
          <a:noFill/>
        </p:spPr>
      </p:pic>
    </p:spTree>
    <p:extLst>
      <p:ext uri="{BB962C8B-B14F-4D97-AF65-F5344CB8AC3E}">
        <p14:creationId xmlns:p14="http://schemas.microsoft.com/office/powerpoint/2010/main" val="40483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 to="" calcmode="lin" valueType="num">
                                      <p:cBhvr>
                                        <p:cTn id="7" dur="1" fill="hold"/>
                                        <p:tgtEl>
                                          <p:spTgt spid="2048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lstStyle/>
          <a:p>
            <a:r>
              <a:rPr lang="es-ES" b="1" i="1" dirty="0" smtClean="0">
                <a:solidFill>
                  <a:schemeClr val="bg1"/>
                </a:solidFill>
              </a:rPr>
              <a:t>¿A qué se dedicaba Mardoqueo?</a:t>
            </a:r>
            <a:endParaRPr lang="es-ES" b="1" i="1" dirty="0">
              <a:solidFill>
                <a:schemeClr val="bg1"/>
              </a:solidFill>
            </a:endParaRPr>
          </a:p>
        </p:txBody>
      </p:sp>
      <p:sp>
        <p:nvSpPr>
          <p:cNvPr id="3" name="2 Marcador de contenido"/>
          <p:cNvSpPr>
            <a:spLocks noGrp="1"/>
          </p:cNvSpPr>
          <p:nvPr>
            <p:ph idx="1"/>
          </p:nvPr>
        </p:nvSpPr>
        <p:spPr>
          <a:xfrm>
            <a:off x="294468" y="1600200"/>
            <a:ext cx="7315200" cy="4853136"/>
          </a:xfrm>
          <a:solidFill>
            <a:srgbClr val="0070C0"/>
          </a:solidFill>
        </p:spPr>
        <p:txBody>
          <a:bodyPr>
            <a:normAutofit fontScale="92500" lnSpcReduction="20000"/>
          </a:bodyPr>
          <a:lstStyle/>
          <a:p>
            <a:endParaRPr lang="es-ES" dirty="0" smtClean="0"/>
          </a:p>
          <a:p>
            <a:pPr algn="ctr"/>
            <a:r>
              <a:rPr lang="es-ES" dirty="0" smtClean="0"/>
              <a:t>Como muchos hijos de Dios de nuestra época, Mardoqueo era un humilde Judío que se dedicaba a </a:t>
            </a:r>
            <a:r>
              <a:rPr lang="es-ES" b="1" dirty="0" smtClean="0">
                <a:solidFill>
                  <a:srgbClr val="FFFF00"/>
                </a:solidFill>
              </a:rPr>
              <a:t>alguna empresa comercial</a:t>
            </a:r>
            <a:r>
              <a:rPr lang="es-ES" dirty="0" smtClean="0"/>
              <a:t> antes de que el destino lo vinculara con la corte  persa.</a:t>
            </a:r>
          </a:p>
          <a:p>
            <a:endParaRPr lang="es-ES" dirty="0" smtClean="0"/>
          </a:p>
          <a:p>
            <a:pPr algn="ctr">
              <a:buNone/>
            </a:pPr>
            <a:r>
              <a:rPr lang="es-ES" dirty="0" smtClean="0"/>
              <a:t>      A partir de allí, a pesar de su humilde descendencia, estaba destinado a ocupar un lugar de </a:t>
            </a:r>
            <a:r>
              <a:rPr lang="es-ES" b="1" dirty="0" smtClean="0">
                <a:solidFill>
                  <a:srgbClr val="FFFF00"/>
                </a:solidFill>
              </a:rPr>
              <a:t>honor por su coraje y valentía en la historia de su pueblo. </a:t>
            </a:r>
            <a:endParaRPr lang="es-ES" dirty="0"/>
          </a:p>
        </p:txBody>
      </p:sp>
      <p:pic>
        <p:nvPicPr>
          <p:cNvPr id="21506" name="Picture 2" descr="http://t1.gstatic.com/images?q=tbn:KfxRxshA2pVr7M:http://www.adn.es/clipping/ADNIMA20071214_0899/4.jpg">
            <a:hlinkClick r:id="rId2"/>
          </p:cNvPr>
          <p:cNvPicPr>
            <a:picLocks noChangeAspect="1" noChangeArrowheads="1"/>
          </p:cNvPicPr>
          <p:nvPr/>
        </p:nvPicPr>
        <p:blipFill>
          <a:blip r:embed="rId3" cstate="print"/>
          <a:srcRect/>
          <a:stretch>
            <a:fillRect/>
          </a:stretch>
        </p:blipFill>
        <p:spPr bwMode="auto">
          <a:xfrm>
            <a:off x="8652284" y="1578441"/>
            <a:ext cx="2736304" cy="1728192"/>
          </a:xfrm>
          <a:prstGeom prst="rect">
            <a:avLst/>
          </a:prstGeom>
          <a:noFill/>
        </p:spPr>
      </p:pic>
      <p:pic>
        <p:nvPicPr>
          <p:cNvPr id="21510" name="Picture 6" descr="http://t1.gstatic.com/images?q=tbn:BTNlsKNjvZl_eM:http://4.bp.blogspot.com/_6NA4Sylmdfc/S0tOEdhtWnI/AAAAAAAAAdo/2u518AMa2ro/s400/ester.jpg">
            <a:hlinkClick r:id="rId4"/>
          </p:cNvPr>
          <p:cNvPicPr>
            <a:picLocks noChangeAspect="1" noChangeArrowheads="1"/>
          </p:cNvPicPr>
          <p:nvPr/>
        </p:nvPicPr>
        <p:blipFill>
          <a:blip r:embed="rId5" cstate="print"/>
          <a:srcRect/>
          <a:stretch>
            <a:fillRect/>
          </a:stretch>
        </p:blipFill>
        <p:spPr bwMode="auto">
          <a:xfrm>
            <a:off x="8328248" y="3467436"/>
            <a:ext cx="3384376" cy="1600510"/>
          </a:xfrm>
          <a:prstGeom prst="rect">
            <a:avLst/>
          </a:prstGeom>
          <a:noFill/>
        </p:spPr>
      </p:pic>
      <p:sp>
        <p:nvSpPr>
          <p:cNvPr id="7" name="6 Terminador"/>
          <p:cNvSpPr/>
          <p:nvPr/>
        </p:nvSpPr>
        <p:spPr>
          <a:xfrm>
            <a:off x="7749153" y="5228749"/>
            <a:ext cx="4276523" cy="1629251"/>
          </a:xfrm>
          <a:prstGeom prst="flowChartTerminator">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solidFill>
                  <a:srgbClr val="FFFF00"/>
                </a:solidFill>
                <a:latin typeface="Calibri"/>
              </a:rPr>
              <a:t>Mardoqueo por ser fiel a Dios, paso de ser un humilde comerciante, a ser honrado por orden del  rey</a:t>
            </a:r>
          </a:p>
        </p:txBody>
      </p:sp>
    </p:spTree>
    <p:extLst>
      <p:ext uri="{BB962C8B-B14F-4D97-AF65-F5344CB8AC3E}">
        <p14:creationId xmlns:p14="http://schemas.microsoft.com/office/powerpoint/2010/main" val="207656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to="" calcmode="lin" valueType="num">
                                      <p:cBhvr>
                                        <p:cTn id="7" dur="1" fill="hold"/>
                                        <p:tgtEl>
                                          <p:spTgt spid="2150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1510"/>
                                        </p:tgtEl>
                                        <p:attrNameLst>
                                          <p:attrName>style.visibility</p:attrName>
                                        </p:attrNameLst>
                                      </p:cBhvr>
                                      <p:to>
                                        <p:strVal val="visible"/>
                                      </p:to>
                                    </p:set>
                                    <p:anim to="" calcmode="lin" valueType="num">
                                      <p:cBhvr>
                                        <p:cTn id="22" dur="1" fill="hold"/>
                                        <p:tgtEl>
                                          <p:spTgt spid="2151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75520" y="404664"/>
            <a:ext cx="4320480" cy="6048672"/>
          </a:xfrm>
          <a:solidFill>
            <a:schemeClr val="accent2">
              <a:lumMod val="20000"/>
              <a:lumOff val="80000"/>
            </a:schemeClr>
          </a:solidFill>
        </p:spPr>
        <p:txBody>
          <a:bodyPr>
            <a:normAutofit fontScale="85000" lnSpcReduction="20000"/>
          </a:bodyPr>
          <a:lstStyle/>
          <a:p>
            <a:pPr>
              <a:buNone/>
            </a:pPr>
            <a:r>
              <a:rPr lang="es-ES" sz="3800" b="1" dirty="0">
                <a:solidFill>
                  <a:srgbClr val="FF0000"/>
                </a:solidFill>
              </a:rPr>
              <a:t>Ester 3:1-2.</a:t>
            </a:r>
          </a:p>
          <a:p>
            <a:pPr algn="ctr">
              <a:buNone/>
            </a:pPr>
            <a:r>
              <a:rPr lang="es-ES" sz="3300" dirty="0">
                <a:solidFill>
                  <a:srgbClr val="FF0000"/>
                </a:solidFill>
              </a:rPr>
              <a:t>    </a:t>
            </a:r>
            <a:r>
              <a:rPr lang="es-ES" dirty="0" smtClean="0"/>
              <a:t> Después que el rey Asuero </a:t>
            </a:r>
            <a:r>
              <a:rPr lang="es-ES" b="1" dirty="0" smtClean="0">
                <a:solidFill>
                  <a:srgbClr val="0070C0"/>
                </a:solidFill>
              </a:rPr>
              <a:t>engrandeció</a:t>
            </a:r>
            <a:r>
              <a:rPr lang="es-ES" dirty="0" smtClean="0"/>
              <a:t> a Amán… Lo </a:t>
            </a:r>
            <a:r>
              <a:rPr lang="es-ES" b="1" dirty="0" smtClean="0">
                <a:solidFill>
                  <a:srgbClr val="0070C0"/>
                </a:solidFill>
              </a:rPr>
              <a:t>ensalzó</a:t>
            </a:r>
            <a:r>
              <a:rPr lang="es-ES" dirty="0" smtClean="0"/>
              <a:t> y puso su cilla sobre la de </a:t>
            </a:r>
            <a:r>
              <a:rPr lang="es-ES" b="1" dirty="0" smtClean="0">
                <a:solidFill>
                  <a:srgbClr val="0070C0"/>
                </a:solidFill>
              </a:rPr>
              <a:t>todos los príncipes que estaban ante él.</a:t>
            </a:r>
            <a:r>
              <a:rPr lang="es-ES" dirty="0" smtClean="0"/>
              <a:t> </a:t>
            </a:r>
          </a:p>
          <a:p>
            <a:pPr algn="ctr">
              <a:buNone/>
            </a:pPr>
            <a:r>
              <a:rPr lang="es-ES" dirty="0" smtClean="0"/>
              <a:t>     Vers.2  Y todos los siervos del rey que estaban a la puerta del rey, se </a:t>
            </a:r>
            <a:r>
              <a:rPr lang="es-ES" b="1" dirty="0" smtClean="0">
                <a:solidFill>
                  <a:srgbClr val="0070C0"/>
                </a:solidFill>
              </a:rPr>
              <a:t>postraban e inclinaban ante Amán</a:t>
            </a:r>
            <a:r>
              <a:rPr lang="es-ES" dirty="0" smtClean="0"/>
              <a:t>, porque así lo había </a:t>
            </a:r>
            <a:r>
              <a:rPr lang="es-ES" b="1" dirty="0" smtClean="0">
                <a:solidFill>
                  <a:srgbClr val="0070C0"/>
                </a:solidFill>
              </a:rPr>
              <a:t>mandado el rey</a:t>
            </a:r>
            <a:r>
              <a:rPr lang="es-ES" dirty="0" smtClean="0"/>
              <a:t>. </a:t>
            </a:r>
          </a:p>
          <a:p>
            <a:pPr algn="ctr">
              <a:buNone/>
            </a:pPr>
            <a:r>
              <a:rPr lang="es-ES" dirty="0" smtClean="0"/>
              <a:t>Pero Mardoqueo, </a:t>
            </a:r>
            <a:r>
              <a:rPr lang="es-ES" b="1" dirty="0" smtClean="0">
                <a:solidFill>
                  <a:srgbClr val="0070C0"/>
                </a:solidFill>
              </a:rPr>
              <a:t>ni se arrodillaba</a:t>
            </a:r>
            <a:r>
              <a:rPr lang="es-ES" dirty="0" smtClean="0"/>
              <a:t> ni se </a:t>
            </a:r>
            <a:r>
              <a:rPr lang="es-ES" b="1" dirty="0" smtClean="0">
                <a:solidFill>
                  <a:srgbClr val="0070C0"/>
                </a:solidFill>
              </a:rPr>
              <a:t>humillaba.</a:t>
            </a:r>
            <a:endParaRPr lang="es-ES" b="1" dirty="0">
              <a:solidFill>
                <a:srgbClr val="0070C0"/>
              </a:solidFill>
            </a:endParaRPr>
          </a:p>
        </p:txBody>
      </p:sp>
      <p:pic>
        <p:nvPicPr>
          <p:cNvPr id="22530" name="Picture 2" descr="http://t2.gstatic.com/images?q=tbn:YoPyY_nbWggyMM:http://foro.belenismo.net/forums/get-attachment.asp%3Faction%3Dview%26attachmentid%3D33361">
            <a:hlinkClick r:id="rId2"/>
          </p:cNvPr>
          <p:cNvPicPr>
            <a:picLocks noChangeAspect="1" noChangeArrowheads="1"/>
          </p:cNvPicPr>
          <p:nvPr/>
        </p:nvPicPr>
        <p:blipFill>
          <a:blip r:embed="rId3" cstate="print"/>
          <a:srcRect/>
          <a:stretch>
            <a:fillRect/>
          </a:stretch>
        </p:blipFill>
        <p:spPr bwMode="auto">
          <a:xfrm>
            <a:off x="6456040" y="1124744"/>
            <a:ext cx="3888432" cy="4680520"/>
          </a:xfrm>
          <a:prstGeom prst="rect">
            <a:avLst/>
          </a:prstGeom>
          <a:noFill/>
        </p:spPr>
      </p:pic>
      <p:sp>
        <p:nvSpPr>
          <p:cNvPr id="5" name="4 Flecha derecha"/>
          <p:cNvSpPr/>
          <p:nvPr/>
        </p:nvSpPr>
        <p:spPr>
          <a:xfrm>
            <a:off x="6312024" y="2636912"/>
            <a:ext cx="2160240" cy="55664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prstClr val="white"/>
                </a:solidFill>
                <a:latin typeface="Calibri"/>
              </a:rPr>
              <a:t>Amán</a:t>
            </a:r>
          </a:p>
        </p:txBody>
      </p:sp>
      <p:sp>
        <p:nvSpPr>
          <p:cNvPr id="6" name="5 Flecha derecha"/>
          <p:cNvSpPr/>
          <p:nvPr/>
        </p:nvSpPr>
        <p:spPr>
          <a:xfrm>
            <a:off x="5663952" y="1484784"/>
            <a:ext cx="2088232" cy="55664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prstClr val="white"/>
                </a:solidFill>
                <a:latin typeface="Calibri"/>
              </a:rPr>
              <a:t>Mardoqueo</a:t>
            </a:r>
          </a:p>
        </p:txBody>
      </p:sp>
    </p:spTree>
    <p:extLst>
      <p:ext uri="{BB962C8B-B14F-4D97-AF65-F5344CB8AC3E}">
        <p14:creationId xmlns:p14="http://schemas.microsoft.com/office/powerpoint/2010/main" val="818072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2530"/>
                                        </p:tgtEl>
                                        <p:attrNameLst>
                                          <p:attrName>style.visibility</p:attrName>
                                        </p:attrNameLst>
                                      </p:cBhvr>
                                      <p:to>
                                        <p:strVal val="visible"/>
                                      </p:to>
                                    </p:set>
                                    <p:anim to="" calcmode="lin" valueType="num">
                                      <p:cBhvr>
                                        <p:cTn id="22" dur="1" fill="hold"/>
                                        <p:tgtEl>
                                          <p:spTgt spid="2253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to="" calcmode="lin" valueType="num">
                                      <p:cBhvr>
                                        <p:cTn id="37" dur="1" fill="hold"/>
                                        <p:tgtEl>
                                          <p:spTgt spid="5"/>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1124745"/>
            <a:ext cx="8229600" cy="5001419"/>
          </a:xfrm>
        </p:spPr>
        <p:txBody>
          <a:bodyPr>
            <a:normAutofit/>
          </a:bodyPr>
          <a:lstStyle/>
          <a:p>
            <a:pPr>
              <a:buNone/>
            </a:pPr>
            <a:r>
              <a:rPr lang="es-ES" sz="3600" b="1" dirty="0">
                <a:solidFill>
                  <a:srgbClr val="FF0000"/>
                </a:solidFill>
              </a:rPr>
              <a:t>Vers.3-4.</a:t>
            </a:r>
          </a:p>
          <a:p>
            <a:pPr>
              <a:buNone/>
            </a:pPr>
            <a:r>
              <a:rPr lang="es-ES" dirty="0" smtClean="0"/>
              <a:t>   Y los siervos del rey que estaban a la puerta, preguntaron a Mardoqueo: </a:t>
            </a:r>
            <a:r>
              <a:rPr lang="es-ES" b="1" u="sng" dirty="0" smtClean="0"/>
              <a:t>“¿Porqué desobedeces la orden del rey?”</a:t>
            </a:r>
          </a:p>
          <a:p>
            <a:endParaRPr lang="es-ES" dirty="0" smtClean="0"/>
          </a:p>
          <a:p>
            <a:pPr>
              <a:buNone/>
            </a:pPr>
            <a:r>
              <a:rPr lang="es-ES" dirty="0" smtClean="0"/>
              <a:t>    Y como le hablaban cada día, y no les hacía caso, lo </a:t>
            </a:r>
            <a:r>
              <a:rPr lang="es-ES" b="1" u="sng" dirty="0" smtClean="0"/>
              <a:t>denunciaron a Amán</a:t>
            </a:r>
            <a:r>
              <a:rPr lang="es-ES" dirty="0" smtClean="0"/>
              <a:t>, por ver si </a:t>
            </a:r>
            <a:r>
              <a:rPr lang="es-ES" b="1" dirty="0" smtClean="0">
                <a:solidFill>
                  <a:srgbClr val="FF0000"/>
                </a:solidFill>
              </a:rPr>
              <a:t>mantendría su palabra</a:t>
            </a:r>
            <a:r>
              <a:rPr lang="es-ES" dirty="0" smtClean="0"/>
              <a:t>; porque él les había declarado que era Judío.</a:t>
            </a:r>
            <a:endParaRPr lang="es-ES" dirty="0"/>
          </a:p>
        </p:txBody>
      </p:sp>
    </p:spTree>
    <p:extLst>
      <p:ext uri="{BB962C8B-B14F-4D97-AF65-F5344CB8AC3E}">
        <p14:creationId xmlns:p14="http://schemas.microsoft.com/office/powerpoint/2010/main" val="189124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7030A0"/>
          </a:solidFill>
        </p:spPr>
        <p:txBody>
          <a:bodyPr/>
          <a:lstStyle/>
          <a:p>
            <a:r>
              <a:rPr lang="es-ES" b="1" i="1" dirty="0" smtClean="0">
                <a:solidFill>
                  <a:srgbClr val="FFFF00"/>
                </a:solidFill>
              </a:rPr>
              <a:t>¿Cual fue la reacción de Amán?</a:t>
            </a:r>
            <a:endParaRPr lang="es-ES" b="1" i="1" dirty="0">
              <a:solidFill>
                <a:srgbClr val="FFFF00"/>
              </a:solidFill>
            </a:endParaRPr>
          </a:p>
        </p:txBody>
      </p:sp>
      <p:sp>
        <p:nvSpPr>
          <p:cNvPr id="3" name="2 Marcador de contenido"/>
          <p:cNvSpPr>
            <a:spLocks noGrp="1"/>
          </p:cNvSpPr>
          <p:nvPr>
            <p:ph idx="1"/>
          </p:nvPr>
        </p:nvSpPr>
        <p:spPr>
          <a:solidFill>
            <a:schemeClr val="bg2">
              <a:lumMod val="90000"/>
            </a:schemeClr>
          </a:solidFill>
        </p:spPr>
        <p:txBody>
          <a:bodyPr>
            <a:normAutofit/>
          </a:bodyPr>
          <a:lstStyle/>
          <a:p>
            <a:endParaRPr lang="es-ES" sz="3800" b="1" dirty="0">
              <a:solidFill>
                <a:srgbClr val="0070C0"/>
              </a:solidFill>
            </a:endParaRPr>
          </a:p>
          <a:p>
            <a:pPr>
              <a:buNone/>
            </a:pPr>
            <a:r>
              <a:rPr lang="es-ES" sz="3800" b="1" dirty="0">
                <a:solidFill>
                  <a:srgbClr val="0070C0"/>
                </a:solidFill>
              </a:rPr>
              <a:t>Vers.5-6.</a:t>
            </a:r>
          </a:p>
          <a:p>
            <a:pPr algn="ctr">
              <a:buNone/>
            </a:pPr>
            <a:r>
              <a:rPr lang="es-ES" dirty="0" smtClean="0"/>
              <a:t>    Amán vio que Mardoqueo, ni se arrodillaba ni se humillaba ante él, y se </a:t>
            </a:r>
            <a:r>
              <a:rPr lang="es-ES" b="1" dirty="0" smtClean="0">
                <a:solidFill>
                  <a:srgbClr val="FF0000"/>
                </a:solidFill>
              </a:rPr>
              <a:t>llenó de ira</a:t>
            </a:r>
            <a:r>
              <a:rPr lang="es-ES" dirty="0" smtClean="0"/>
              <a:t>…. Amán decidió </a:t>
            </a:r>
            <a:r>
              <a:rPr lang="es-ES" b="1" dirty="0" smtClean="0">
                <a:solidFill>
                  <a:srgbClr val="FF0000"/>
                </a:solidFill>
              </a:rPr>
              <a:t>destruir al pueblo de Mardoqueo</a:t>
            </a:r>
            <a:r>
              <a:rPr lang="es-ES" dirty="0" smtClean="0"/>
              <a:t>, a todos los</a:t>
            </a:r>
            <a:r>
              <a:rPr lang="es-ES" b="1" dirty="0" smtClean="0">
                <a:solidFill>
                  <a:srgbClr val="FF0000"/>
                </a:solidFill>
              </a:rPr>
              <a:t> Judíos que había en el territorio de Asuero.</a:t>
            </a:r>
          </a:p>
          <a:p>
            <a:endParaRPr lang="es-ES" dirty="0" smtClean="0"/>
          </a:p>
        </p:txBody>
      </p:sp>
    </p:spTree>
    <p:extLst>
      <p:ext uri="{BB962C8B-B14F-4D97-AF65-F5344CB8AC3E}">
        <p14:creationId xmlns:p14="http://schemas.microsoft.com/office/powerpoint/2010/main" val="8778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to="" calcmode="lin" valueType="num">
                                      <p:cBhvr>
                                        <p:cTn id="15" dur="1" fill="hold"/>
                                        <p:tgtEl>
                                          <p:spTgt spid="3">
                                            <p:bg/>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to="" calcmode="lin" valueType="num">
                                      <p:cBhvr>
                                        <p:cTn id="20" dur="1" fill="hold"/>
                                        <p:tgtEl>
                                          <p:spTgt spid="3">
                                            <p:txEl>
                                              <p:pRg st="1" end="1"/>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to="" calcmode="lin" valueType="num">
                                      <p:cBhvr>
                                        <p:cTn id="25"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ES" b="1" i="1" dirty="0" smtClean="0">
                <a:solidFill>
                  <a:schemeClr val="bg1"/>
                </a:solidFill>
              </a:rPr>
              <a:t>¿Quién era Amán y porque actuaba en contra los Judíos?</a:t>
            </a:r>
            <a:endParaRPr lang="es-ES" b="1" i="1" dirty="0">
              <a:solidFill>
                <a:schemeClr val="bg1"/>
              </a:solidFill>
            </a:endParaRPr>
          </a:p>
        </p:txBody>
      </p:sp>
      <p:sp>
        <p:nvSpPr>
          <p:cNvPr id="3" name="2 Marcador de contenido"/>
          <p:cNvSpPr>
            <a:spLocks noGrp="1"/>
          </p:cNvSpPr>
          <p:nvPr>
            <p:ph idx="1"/>
          </p:nvPr>
        </p:nvSpPr>
        <p:spPr>
          <a:xfrm>
            <a:off x="743919" y="1916832"/>
            <a:ext cx="10838481" cy="4536504"/>
          </a:xfrm>
          <a:solidFill>
            <a:srgbClr val="0070C0"/>
          </a:solidFill>
        </p:spPr>
        <p:txBody>
          <a:bodyPr>
            <a:normAutofit/>
          </a:bodyPr>
          <a:lstStyle/>
          <a:p>
            <a:pPr marL="514350" indent="-514350">
              <a:buAutoNum type="arabicParenR"/>
            </a:pPr>
            <a:endParaRPr lang="es-ES" dirty="0" smtClean="0"/>
          </a:p>
          <a:p>
            <a:pPr marL="514350" indent="-514350">
              <a:buNone/>
            </a:pPr>
            <a:r>
              <a:rPr lang="es-ES" sz="3600" b="1" dirty="0" smtClean="0">
                <a:solidFill>
                  <a:srgbClr val="FF0000"/>
                </a:solidFill>
                <a:effectLst>
                  <a:outerShdw blurRad="38100" dist="38100" dir="2700000" algn="tl">
                    <a:srgbClr val="000000">
                      <a:alpha val="43137"/>
                    </a:srgbClr>
                  </a:outerShdw>
                </a:effectLst>
              </a:rPr>
              <a:t>1)</a:t>
            </a:r>
            <a:r>
              <a:rPr lang="es-ES" sz="3600" dirty="0" smtClean="0"/>
              <a:t>  Amán era el </a:t>
            </a:r>
            <a:r>
              <a:rPr lang="es-ES" sz="3600" b="1" dirty="0" smtClean="0">
                <a:solidFill>
                  <a:srgbClr val="FFFF00"/>
                </a:solidFill>
              </a:rPr>
              <a:t>primer ministro del rey</a:t>
            </a:r>
            <a:r>
              <a:rPr lang="es-ES" sz="3600" dirty="0" smtClean="0"/>
              <a:t>, la Biblia no nos dice que méritos tenía para ocupar este alto cargo.</a:t>
            </a:r>
          </a:p>
          <a:p>
            <a:pPr marL="514350" indent="-514350">
              <a:buNone/>
            </a:pPr>
            <a:endParaRPr lang="es-ES" sz="3600" b="1" dirty="0" smtClean="0">
              <a:solidFill>
                <a:srgbClr val="FF0000"/>
              </a:solidFill>
              <a:effectLst>
                <a:outerShdw blurRad="38100" dist="38100" dir="2700000" algn="tl">
                  <a:srgbClr val="000000">
                    <a:alpha val="43137"/>
                  </a:srgbClr>
                </a:outerShdw>
              </a:effectLst>
            </a:endParaRPr>
          </a:p>
          <a:p>
            <a:pPr marL="514350" indent="-514350">
              <a:buNone/>
            </a:pPr>
            <a:r>
              <a:rPr lang="es-ES" sz="3600" b="1" dirty="0" smtClean="0">
                <a:solidFill>
                  <a:srgbClr val="FF0000"/>
                </a:solidFill>
                <a:effectLst>
                  <a:outerShdw blurRad="38100" dist="38100" dir="2700000" algn="tl">
                    <a:srgbClr val="000000">
                      <a:alpha val="43137"/>
                    </a:srgbClr>
                  </a:outerShdw>
                </a:effectLst>
              </a:rPr>
              <a:t>2)</a:t>
            </a:r>
            <a:r>
              <a:rPr lang="es-ES" sz="3600" dirty="0" smtClean="0"/>
              <a:t>  Amán era </a:t>
            </a:r>
            <a:r>
              <a:rPr lang="es-ES" sz="3600" b="1" dirty="0" smtClean="0">
                <a:solidFill>
                  <a:srgbClr val="FFFF00"/>
                </a:solidFill>
              </a:rPr>
              <a:t>descendiente directo de Agag, rey de Amalec</a:t>
            </a:r>
            <a:r>
              <a:rPr lang="es-ES" sz="3600" dirty="0" smtClean="0"/>
              <a:t> (Josefo, antigüedades X1.6.5).</a:t>
            </a:r>
          </a:p>
          <a:p>
            <a:endParaRPr lang="es-ES" dirty="0" smtClean="0"/>
          </a:p>
          <a:p>
            <a:endParaRPr lang="es-ES" dirty="0" smtClean="0"/>
          </a:p>
          <a:p>
            <a:endParaRPr lang="es-ES" dirty="0" smtClean="0"/>
          </a:p>
        </p:txBody>
      </p:sp>
    </p:spTree>
    <p:extLst>
      <p:ext uri="{BB962C8B-B14F-4D97-AF65-F5344CB8AC3E}">
        <p14:creationId xmlns:p14="http://schemas.microsoft.com/office/powerpoint/2010/main" val="251850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ES" b="1" i="1" u="sng" dirty="0" smtClean="0"/>
              <a:t/>
            </a:r>
            <a:br>
              <a:rPr lang="es-ES" b="1" i="1" u="sng" dirty="0" smtClean="0"/>
            </a:br>
            <a:r>
              <a:rPr lang="es-ES" b="1" i="1" u="sng" dirty="0" smtClean="0"/>
              <a:t>¿Quiénes habían sido los amalecitas?</a:t>
            </a:r>
            <a:br>
              <a:rPr lang="es-ES" b="1" i="1" u="sng" dirty="0" smtClean="0"/>
            </a:br>
            <a:endParaRPr lang="es-ES" dirty="0"/>
          </a:p>
        </p:txBody>
      </p:sp>
      <p:sp>
        <p:nvSpPr>
          <p:cNvPr id="3" name="2 Marcador de contenido"/>
          <p:cNvSpPr>
            <a:spLocks noGrp="1"/>
          </p:cNvSpPr>
          <p:nvPr>
            <p:ph idx="1"/>
          </p:nvPr>
        </p:nvSpPr>
        <p:spPr>
          <a:solidFill>
            <a:srgbClr val="00B050"/>
          </a:solidFill>
        </p:spPr>
        <p:txBody>
          <a:bodyPr>
            <a:normAutofit/>
          </a:bodyPr>
          <a:lstStyle/>
          <a:p>
            <a:pPr algn="ctr">
              <a:buNone/>
            </a:pPr>
            <a:r>
              <a:rPr lang="es-ES" dirty="0" smtClean="0"/>
              <a:t>  Los amalecitas fueron </a:t>
            </a:r>
            <a:r>
              <a:rPr lang="es-ES" b="1" dirty="0" smtClean="0">
                <a:solidFill>
                  <a:srgbClr val="FFFF00"/>
                </a:solidFill>
              </a:rPr>
              <a:t>enemigos de los Israelitas</a:t>
            </a:r>
            <a:r>
              <a:rPr lang="es-ES" dirty="0" smtClean="0"/>
              <a:t> (Léase Éxodo 17.8-14), y Dios ordenó al rey Saul que los </a:t>
            </a:r>
            <a:r>
              <a:rPr lang="es-ES" b="1" u="sng" dirty="0" smtClean="0">
                <a:solidFill>
                  <a:srgbClr val="FFFF00"/>
                </a:solidFill>
              </a:rPr>
              <a:t>exterminara por completo</a:t>
            </a:r>
            <a:r>
              <a:rPr lang="es-ES" b="1" dirty="0" smtClean="0">
                <a:solidFill>
                  <a:srgbClr val="FFFF00"/>
                </a:solidFill>
              </a:rPr>
              <a:t> </a:t>
            </a:r>
            <a:r>
              <a:rPr lang="es-ES" dirty="0" smtClean="0"/>
              <a:t>(1Samuel 15:1-3). </a:t>
            </a:r>
          </a:p>
          <a:p>
            <a:pPr algn="ctr">
              <a:buNone/>
            </a:pPr>
            <a:r>
              <a:rPr lang="es-ES" dirty="0" smtClean="0"/>
              <a:t>    </a:t>
            </a:r>
          </a:p>
          <a:p>
            <a:pPr algn="ctr">
              <a:buNone/>
            </a:pPr>
            <a:r>
              <a:rPr lang="es-ES" dirty="0" smtClean="0"/>
              <a:t>    Pero este lo hizo a </a:t>
            </a:r>
            <a:r>
              <a:rPr lang="es-ES" b="1" u="sng" dirty="0" smtClean="0">
                <a:solidFill>
                  <a:srgbClr val="FFFF00"/>
                </a:solidFill>
              </a:rPr>
              <a:t>medias</a:t>
            </a:r>
            <a:r>
              <a:rPr lang="es-ES" b="1" dirty="0" smtClean="0">
                <a:solidFill>
                  <a:srgbClr val="FFFF00"/>
                </a:solidFill>
              </a:rPr>
              <a:t> </a:t>
            </a:r>
            <a:r>
              <a:rPr lang="es-ES" dirty="0" smtClean="0"/>
              <a:t>(Léase 1 Samuel 15:4-35), y estos fueron los resultados de su desobediencia, la </a:t>
            </a:r>
            <a:r>
              <a:rPr lang="es-ES" sz="3400" b="1" dirty="0">
                <a:solidFill>
                  <a:srgbClr val="FFFF00"/>
                </a:solidFill>
              </a:rPr>
              <a:t>persecución </a:t>
            </a:r>
            <a:r>
              <a:rPr lang="es-ES" sz="3400" dirty="0"/>
              <a:t>de los Judíos por parte de</a:t>
            </a:r>
            <a:r>
              <a:rPr lang="es-ES" sz="3400" b="1" dirty="0">
                <a:solidFill>
                  <a:srgbClr val="FFFF00"/>
                </a:solidFill>
              </a:rPr>
              <a:t> Amán, </a:t>
            </a:r>
            <a:r>
              <a:rPr lang="es-ES" sz="3400" b="1" u="sng" dirty="0">
                <a:solidFill>
                  <a:srgbClr val="FFFF00"/>
                </a:solidFill>
              </a:rPr>
              <a:t>descendiente</a:t>
            </a:r>
            <a:r>
              <a:rPr lang="es-ES" sz="3400" b="1" dirty="0">
                <a:solidFill>
                  <a:srgbClr val="FFFF00"/>
                </a:solidFill>
              </a:rPr>
              <a:t> </a:t>
            </a:r>
            <a:r>
              <a:rPr lang="es-ES" sz="3400" dirty="0"/>
              <a:t>de</a:t>
            </a:r>
            <a:r>
              <a:rPr lang="es-ES" sz="3400" b="1" dirty="0">
                <a:solidFill>
                  <a:srgbClr val="FFFF00"/>
                </a:solidFill>
              </a:rPr>
              <a:t> Amalec. </a:t>
            </a:r>
          </a:p>
          <a:p>
            <a:endParaRPr lang="es-ES" dirty="0"/>
          </a:p>
        </p:txBody>
      </p:sp>
    </p:spTree>
    <p:extLst>
      <p:ext uri="{BB962C8B-B14F-4D97-AF65-F5344CB8AC3E}">
        <p14:creationId xmlns:p14="http://schemas.microsoft.com/office/powerpoint/2010/main" val="340702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lstStyle/>
          <a:p>
            <a:endParaRPr lang="es-CO"/>
          </a:p>
        </p:txBody>
      </p:sp>
    </p:spTree>
    <p:extLst>
      <p:ext uri="{BB962C8B-B14F-4D97-AF65-F5344CB8AC3E}">
        <p14:creationId xmlns:p14="http://schemas.microsoft.com/office/powerpoint/2010/main" val="8550911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847528" y="274638"/>
            <a:ext cx="8568952" cy="1143000"/>
          </a:xfrm>
          <a:solidFill>
            <a:schemeClr val="accent2"/>
          </a:solidFill>
        </p:spPr>
        <p:txBody>
          <a:bodyPr>
            <a:normAutofit fontScale="90000"/>
          </a:bodyPr>
          <a:lstStyle/>
          <a:p>
            <a:r>
              <a:rPr lang="es-ES" b="1" dirty="0" smtClean="0">
                <a:solidFill>
                  <a:srgbClr val="FFFF00"/>
                </a:solidFill>
              </a:rPr>
              <a:t>¿Por qué Mardoqueo no se arrodillaba ni se inclinaba ante Amán?</a:t>
            </a:r>
            <a:endParaRPr lang="es-ES" b="1" dirty="0">
              <a:solidFill>
                <a:srgbClr val="FFFF00"/>
              </a:solidFill>
            </a:endParaRPr>
          </a:p>
        </p:txBody>
      </p:sp>
      <p:sp>
        <p:nvSpPr>
          <p:cNvPr id="3" name="2 Marcador de contenido"/>
          <p:cNvSpPr>
            <a:spLocks noGrp="1"/>
          </p:cNvSpPr>
          <p:nvPr>
            <p:ph idx="1"/>
          </p:nvPr>
        </p:nvSpPr>
        <p:spPr>
          <a:xfrm>
            <a:off x="90228" y="1600201"/>
            <a:ext cx="7871012" cy="5105399"/>
          </a:xfrm>
          <a:solidFill>
            <a:srgbClr val="00B0F0"/>
          </a:solidFill>
        </p:spPr>
        <p:txBody>
          <a:bodyPr>
            <a:normAutofit fontScale="92500" lnSpcReduction="20000"/>
          </a:bodyPr>
          <a:lstStyle/>
          <a:p>
            <a:pPr marL="0" indent="0" algn="ctr">
              <a:buNone/>
            </a:pPr>
            <a:r>
              <a:rPr lang="es-ES" dirty="0" smtClean="0"/>
              <a:t>Porque </a:t>
            </a:r>
            <a:r>
              <a:rPr lang="es-ES" dirty="0" smtClean="0"/>
              <a:t>Mardoqueo </a:t>
            </a:r>
            <a:r>
              <a:rPr lang="es-ES" b="1" dirty="0" smtClean="0">
                <a:solidFill>
                  <a:srgbClr val="FFFF00"/>
                </a:solidFill>
              </a:rPr>
              <a:t>pertenecía al pueblo de Dios</a:t>
            </a:r>
            <a:r>
              <a:rPr lang="es-ES" dirty="0" smtClean="0"/>
              <a:t>, y el </a:t>
            </a:r>
            <a:r>
              <a:rPr lang="es-ES" b="1" dirty="0" smtClean="0">
                <a:solidFill>
                  <a:srgbClr val="FFFF00"/>
                </a:solidFill>
              </a:rPr>
              <a:t>segundo Mandamiento de la Ley decía:</a:t>
            </a:r>
            <a:r>
              <a:rPr lang="es-ES" dirty="0" smtClean="0"/>
              <a:t> </a:t>
            </a:r>
          </a:p>
          <a:p>
            <a:pPr algn="ctr"/>
            <a:endParaRPr lang="es-ES" dirty="0" smtClean="0"/>
          </a:p>
          <a:p>
            <a:pPr algn="ctr"/>
            <a:endParaRPr lang="es-ES" dirty="0" smtClean="0"/>
          </a:p>
          <a:p>
            <a:pPr algn="ctr">
              <a:buNone/>
            </a:pPr>
            <a:r>
              <a:rPr lang="es-ES" b="1" dirty="0" smtClean="0">
                <a:solidFill>
                  <a:srgbClr val="FF0000"/>
                </a:solidFill>
              </a:rPr>
              <a:t>“No te harás imagen, ni ninguna semejanza de lo que hay arriba en el cielo, ni abajo en la tierra.  “No te</a:t>
            </a:r>
            <a:r>
              <a:rPr lang="es-ES" b="1" u="sng" dirty="0" smtClean="0">
                <a:solidFill>
                  <a:srgbClr val="FF0000"/>
                </a:solidFill>
              </a:rPr>
              <a:t> inclinarás a ellas</a:t>
            </a:r>
            <a:r>
              <a:rPr lang="es-ES" b="1" dirty="0" smtClean="0">
                <a:solidFill>
                  <a:srgbClr val="FF0000"/>
                </a:solidFill>
              </a:rPr>
              <a:t>, ni las </a:t>
            </a:r>
            <a:r>
              <a:rPr lang="es-ES" b="1" u="sng" dirty="0" smtClean="0">
                <a:solidFill>
                  <a:srgbClr val="FF0000"/>
                </a:solidFill>
              </a:rPr>
              <a:t>honrarás</a:t>
            </a:r>
            <a:r>
              <a:rPr lang="es-ES" b="1" dirty="0" smtClean="0">
                <a:solidFill>
                  <a:srgbClr val="FF0000"/>
                </a:solidFill>
              </a:rPr>
              <a:t>”</a:t>
            </a:r>
            <a:r>
              <a:rPr lang="es-ES" dirty="0" smtClean="0"/>
              <a:t> (Éxodo 20:4-5). </a:t>
            </a:r>
          </a:p>
          <a:p>
            <a:endParaRPr lang="es-ES" dirty="0" smtClean="0"/>
          </a:p>
          <a:p>
            <a:pPr marL="0" indent="0" algn="ctr">
              <a:buNone/>
            </a:pPr>
            <a:r>
              <a:rPr lang="es-ES" dirty="0" smtClean="0"/>
              <a:t>Por lo tanto, Mardoqueo rehusó dar a Aman una </a:t>
            </a:r>
            <a:r>
              <a:rPr lang="es-ES" b="1" dirty="0" smtClean="0">
                <a:solidFill>
                  <a:srgbClr val="FF0000"/>
                </a:solidFill>
              </a:rPr>
              <a:t>reverencia que solo le pertenecía a Dios</a:t>
            </a:r>
            <a:r>
              <a:rPr lang="es-ES" dirty="0" smtClean="0"/>
              <a:t> (PR 441-442).</a:t>
            </a:r>
          </a:p>
          <a:p>
            <a:endParaRPr lang="es-ES" dirty="0" smtClean="0"/>
          </a:p>
        </p:txBody>
      </p:sp>
      <p:pic>
        <p:nvPicPr>
          <p:cNvPr id="26625" name="Picture 1" descr="C:\Users\HUMBERTO\Pictures\Bíblicas\I2SV21CAXXCB42CAGUT9GLCA9CR2KCCA910MJ1CAJG698XCA4TJVRUCATA9KYCCAWEP0IECAJIUI35CAWMBEMKCAFM2ZSKCAFOCSH5CALCE5D6CAFQIE9CCASDSSMUCAGF4ZZLCAEGXQNPCAHY0ZNU.jpg"/>
          <p:cNvPicPr>
            <a:picLocks noChangeAspect="1" noChangeArrowheads="1"/>
          </p:cNvPicPr>
          <p:nvPr/>
        </p:nvPicPr>
        <p:blipFill>
          <a:blip r:embed="rId2" cstate="print"/>
          <a:srcRect/>
          <a:stretch>
            <a:fillRect/>
          </a:stretch>
        </p:blipFill>
        <p:spPr bwMode="auto">
          <a:xfrm>
            <a:off x="8321280" y="1600201"/>
            <a:ext cx="3672408" cy="4320480"/>
          </a:xfrm>
          <a:prstGeom prst="rect">
            <a:avLst/>
          </a:prstGeom>
          <a:noFill/>
        </p:spPr>
      </p:pic>
      <p:sp>
        <p:nvSpPr>
          <p:cNvPr id="5" name="4 Flecha derecha"/>
          <p:cNvSpPr/>
          <p:nvPr/>
        </p:nvSpPr>
        <p:spPr>
          <a:xfrm>
            <a:off x="7601200" y="2672771"/>
            <a:ext cx="1440160" cy="648072"/>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latin typeface="Calibri"/>
            </a:endParaRPr>
          </a:p>
        </p:txBody>
      </p:sp>
    </p:spTree>
    <p:extLst>
      <p:ext uri="{BB962C8B-B14F-4D97-AF65-F5344CB8AC3E}">
        <p14:creationId xmlns:p14="http://schemas.microsoft.com/office/powerpoint/2010/main" val="672035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26625"/>
                                        </p:tgtEl>
                                        <p:attrNameLst>
                                          <p:attrName>style.visibility</p:attrName>
                                        </p:attrNameLst>
                                      </p:cBhvr>
                                      <p:to>
                                        <p:strVal val="visible"/>
                                      </p:to>
                                    </p:set>
                                    <p:anim to="" calcmode="lin" valueType="num">
                                      <p:cBhvr>
                                        <p:cTn id="23" dur="1" fill="hold"/>
                                        <p:tgtEl>
                                          <p:spTgt spid="26625"/>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to="" calcmode="lin" valueType="num">
                                      <p:cBhvr>
                                        <p:cTn id="28" dur="1" fill="hold"/>
                                        <p:tgtEl>
                                          <p:spTgt spid="5"/>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to="" calcmode="lin" valueType="num">
                                      <p:cBhvr>
                                        <p:cTn id="33" dur="1" fill="hold"/>
                                        <p:tgtEl>
                                          <p:spTgt spid="3">
                                            <p:txEl>
                                              <p:pRg st="3" end="3"/>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diamond(in)">
                                      <p:cBhvr>
                                        <p:cTn id="3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4">
              <a:lumMod val="50000"/>
            </a:schemeClr>
          </a:solidFill>
        </p:spPr>
        <p:txBody>
          <a:bodyPr>
            <a:noAutofit/>
          </a:bodyPr>
          <a:lstStyle/>
          <a:p>
            <a:r>
              <a:rPr lang="es-ES" sz="3600" b="1" i="1" dirty="0">
                <a:solidFill>
                  <a:srgbClr val="FFFF00"/>
                </a:solidFill>
              </a:rPr>
              <a:t>¿Quién estaba utilizando a Amán para que le diera muerte al pueblo de Israel?</a:t>
            </a:r>
          </a:p>
        </p:txBody>
      </p:sp>
      <p:sp>
        <p:nvSpPr>
          <p:cNvPr id="3" name="2 Marcador de contenido"/>
          <p:cNvSpPr>
            <a:spLocks noGrp="1"/>
          </p:cNvSpPr>
          <p:nvPr>
            <p:ph idx="1"/>
          </p:nvPr>
        </p:nvSpPr>
        <p:spPr>
          <a:xfrm>
            <a:off x="609600" y="1600200"/>
            <a:ext cx="5558408" cy="4925144"/>
          </a:xfrm>
          <a:solidFill>
            <a:schemeClr val="accent2">
              <a:lumMod val="20000"/>
              <a:lumOff val="80000"/>
            </a:schemeClr>
          </a:solidFill>
        </p:spPr>
        <p:txBody>
          <a:bodyPr>
            <a:normAutofit/>
          </a:bodyPr>
          <a:lstStyle/>
          <a:p>
            <a:pPr marL="0" indent="0" algn="ctr">
              <a:buNone/>
            </a:pPr>
            <a:r>
              <a:rPr lang="es-ES" dirty="0" smtClean="0"/>
              <a:t>En la ira de Amán contra el pueblo de Dios se puede ver la ira del </a:t>
            </a:r>
            <a:r>
              <a:rPr lang="es-ES" b="1" dirty="0" smtClean="0">
                <a:solidFill>
                  <a:srgbClr val="FF0000"/>
                </a:solidFill>
              </a:rPr>
              <a:t>dragón</a:t>
            </a:r>
            <a:r>
              <a:rPr lang="es-ES" dirty="0" smtClean="0"/>
              <a:t> persiguiendo a la mujer tanto del A. Testamento como del N. T. comenzando con Abel, que la Biblia identifican porque </a:t>
            </a:r>
            <a:r>
              <a:rPr lang="es-ES" b="1" dirty="0" smtClean="0">
                <a:solidFill>
                  <a:srgbClr val="FF0000"/>
                </a:solidFill>
              </a:rPr>
              <a:t>“guardan </a:t>
            </a:r>
            <a:r>
              <a:rPr lang="es-ES" b="1" u="sng" dirty="0" smtClean="0">
                <a:solidFill>
                  <a:srgbClr val="FF0000"/>
                </a:solidFill>
              </a:rPr>
              <a:t>los</a:t>
            </a:r>
            <a:r>
              <a:rPr lang="es-ES" b="1" dirty="0" smtClean="0">
                <a:solidFill>
                  <a:srgbClr val="FF0000"/>
                </a:solidFill>
              </a:rPr>
              <a:t> Mandamientos de Dios”</a:t>
            </a:r>
            <a:r>
              <a:rPr lang="es-ES" dirty="0" smtClean="0"/>
              <a:t> (Apoc.12:17). </a:t>
            </a:r>
          </a:p>
        </p:txBody>
      </p:sp>
      <p:pic>
        <p:nvPicPr>
          <p:cNvPr id="1026" name="Picture 2" descr="C:\Users\HUMBERTO\Pictures\Daniel y Apocalipsis\L058.JPG"/>
          <p:cNvPicPr>
            <a:picLocks noChangeAspect="1" noChangeArrowheads="1"/>
          </p:cNvPicPr>
          <p:nvPr/>
        </p:nvPicPr>
        <p:blipFill>
          <a:blip r:embed="rId2" cstate="print"/>
          <a:srcRect/>
          <a:stretch>
            <a:fillRect/>
          </a:stretch>
        </p:blipFill>
        <p:spPr bwMode="auto">
          <a:xfrm>
            <a:off x="7657891" y="1600200"/>
            <a:ext cx="3559944" cy="2595282"/>
          </a:xfrm>
          <a:prstGeom prst="rect">
            <a:avLst/>
          </a:prstGeom>
          <a:noFill/>
        </p:spPr>
      </p:pic>
      <p:sp>
        <p:nvSpPr>
          <p:cNvPr id="6" name="5 Rectángulo redondeado"/>
          <p:cNvSpPr/>
          <p:nvPr/>
        </p:nvSpPr>
        <p:spPr>
          <a:xfrm>
            <a:off x="6472518" y="4378044"/>
            <a:ext cx="5414682" cy="21473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a:solidFill>
                  <a:srgbClr val="FFFF00"/>
                </a:solidFill>
                <a:latin typeface="Calibri"/>
              </a:rPr>
              <a:t>Aquí vemos al dragón con la mujer entre sus garras, la mujer representa a la iglesia de Dios, que guarda todos los diez Mandamientos </a:t>
            </a:r>
            <a:r>
              <a:rPr lang="es-ES" sz="2800" dirty="0">
                <a:solidFill>
                  <a:prstClr val="white"/>
                </a:solidFill>
                <a:latin typeface="Calibri"/>
              </a:rPr>
              <a:t>(Éxodo 20:3-17).</a:t>
            </a:r>
          </a:p>
        </p:txBody>
      </p:sp>
    </p:spTree>
    <p:extLst>
      <p:ext uri="{BB962C8B-B14F-4D97-AF65-F5344CB8AC3E}">
        <p14:creationId xmlns:p14="http://schemas.microsoft.com/office/powerpoint/2010/main" val="232659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to="" calcmode="lin" valueType="num">
                                      <p:cBhvr>
                                        <p:cTn id="12" dur="1" fill="hold"/>
                                        <p:tgtEl>
                                          <p:spTgt spid="102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P spid="6"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70C0"/>
          </a:solidFill>
        </p:spPr>
        <p:txBody>
          <a:bodyPr>
            <a:normAutofit fontScale="90000"/>
          </a:bodyPr>
          <a:lstStyle/>
          <a:p>
            <a:r>
              <a:rPr lang="es-ES" b="1" i="1" dirty="0" smtClean="0"/>
              <a:t>¿Sobre la base de qué será juzgada la humanidad?</a:t>
            </a:r>
            <a:endParaRPr lang="es-ES" b="1" i="1" dirty="0"/>
          </a:p>
        </p:txBody>
      </p:sp>
      <p:sp>
        <p:nvSpPr>
          <p:cNvPr id="3" name="2 Marcador de contenido"/>
          <p:cNvSpPr>
            <a:spLocks noGrp="1"/>
          </p:cNvSpPr>
          <p:nvPr>
            <p:ph idx="1"/>
          </p:nvPr>
        </p:nvSpPr>
        <p:spPr>
          <a:xfrm>
            <a:off x="609600" y="1600201"/>
            <a:ext cx="5558408" cy="4525963"/>
          </a:xfrm>
          <a:solidFill>
            <a:srgbClr val="FF0000"/>
          </a:solidFill>
        </p:spPr>
        <p:txBody>
          <a:bodyPr>
            <a:normAutofit/>
          </a:bodyPr>
          <a:lstStyle/>
          <a:p>
            <a:endParaRPr lang="es-ES" dirty="0" smtClean="0"/>
          </a:p>
          <a:p>
            <a:pPr marL="0" indent="0" algn="ctr">
              <a:buNone/>
            </a:pPr>
            <a:r>
              <a:rPr lang="es-ES" sz="4000" dirty="0" smtClean="0"/>
              <a:t>Santiago 2:12 dice; “Así hablad, y así obrad, como los que habéis de ser </a:t>
            </a:r>
            <a:r>
              <a:rPr lang="es-ES" sz="4000" b="1" dirty="0" smtClean="0">
                <a:solidFill>
                  <a:srgbClr val="FFFF00"/>
                </a:solidFill>
              </a:rPr>
              <a:t>juzgados por la Ley de la libertad”</a:t>
            </a:r>
            <a:r>
              <a:rPr lang="es-ES" sz="4000" dirty="0" smtClean="0"/>
              <a:t>. </a:t>
            </a:r>
            <a:endParaRPr lang="es-ES" sz="4000" dirty="0"/>
          </a:p>
        </p:txBody>
      </p:sp>
      <p:pic>
        <p:nvPicPr>
          <p:cNvPr id="2050" name="Picture 2" descr="C:\Users\HUMBERTO\Pictures\MOISES Y EL SANTUARIO\1CNSXWCA0MVVRYCA1NPBUECAMICCQ5CAW6GKV0CAVEILCCCA32HC3TCA4F0X42CANBQDP2CA4Y2I1ICAL8J458CAACBKMFCA4VNOJSCA9XKKOGCABE72Z1CA21EX4YCALUJMBZCA148BVYCAE0DPK1.jpg"/>
          <p:cNvPicPr>
            <a:picLocks noChangeAspect="1" noChangeArrowheads="1"/>
          </p:cNvPicPr>
          <p:nvPr/>
        </p:nvPicPr>
        <p:blipFill>
          <a:blip r:embed="rId2" cstate="print"/>
          <a:srcRect/>
          <a:stretch>
            <a:fillRect/>
          </a:stretch>
        </p:blipFill>
        <p:spPr bwMode="auto">
          <a:xfrm>
            <a:off x="7065930" y="1667235"/>
            <a:ext cx="3672408" cy="3096344"/>
          </a:xfrm>
          <a:prstGeom prst="rect">
            <a:avLst/>
          </a:prstGeom>
          <a:noFill/>
        </p:spPr>
      </p:pic>
      <p:sp>
        <p:nvSpPr>
          <p:cNvPr id="5" name="4 Rectángulo redondeado"/>
          <p:cNvSpPr/>
          <p:nvPr/>
        </p:nvSpPr>
        <p:spPr>
          <a:xfrm>
            <a:off x="6456040" y="4763579"/>
            <a:ext cx="5126360" cy="20944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solidFill>
                  <a:prstClr val="white"/>
                </a:solidFill>
                <a:latin typeface="Calibri"/>
              </a:rPr>
              <a:t>Toda la escritura fue “inspirada por Dios” </a:t>
            </a:r>
            <a:r>
              <a:rPr lang="es-ES" sz="2400" b="1" dirty="0">
                <a:solidFill>
                  <a:prstClr val="black"/>
                </a:solidFill>
                <a:latin typeface="Calibri"/>
              </a:rPr>
              <a:t>(2Tim.3:16)</a:t>
            </a:r>
            <a:r>
              <a:rPr lang="es-ES" sz="2400" b="1" dirty="0">
                <a:solidFill>
                  <a:prstClr val="white"/>
                </a:solidFill>
                <a:latin typeface="Calibri"/>
              </a:rPr>
              <a:t>, pero hay 15 versículos que Dios mismo los escribió</a:t>
            </a:r>
            <a:r>
              <a:rPr lang="es-ES" sz="2400" b="1" dirty="0">
                <a:solidFill>
                  <a:prstClr val="black"/>
                </a:solidFill>
                <a:latin typeface="Calibri"/>
              </a:rPr>
              <a:t> (Exo.31:18)</a:t>
            </a:r>
            <a:r>
              <a:rPr lang="es-ES" sz="2400" b="1" dirty="0">
                <a:solidFill>
                  <a:prstClr val="white"/>
                </a:solidFill>
                <a:latin typeface="Calibri"/>
              </a:rPr>
              <a:t>, y sobre ellos seremos juzgados, usted y yo. </a:t>
            </a:r>
          </a:p>
        </p:txBody>
      </p:sp>
    </p:spTree>
    <p:extLst>
      <p:ext uri="{BB962C8B-B14F-4D97-AF65-F5344CB8AC3E}">
        <p14:creationId xmlns:p14="http://schemas.microsoft.com/office/powerpoint/2010/main" val="3771759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 to="" calcmode="lin" valueType="num">
                                      <p:cBhvr>
                                        <p:cTn id="15" dur="1" fill="hold"/>
                                        <p:tgtEl>
                                          <p:spTgt spid="2050"/>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bg/>
                                          </p:spTgt>
                                        </p:tgtEl>
                                        <p:attrNameLst>
                                          <p:attrName>style.visibility</p:attrName>
                                        </p:attrNameLst>
                                      </p:cBhvr>
                                      <p:to>
                                        <p:strVal val="visible"/>
                                      </p:to>
                                    </p:set>
                                    <p:anim to="" calcmode="lin" valueType="num">
                                      <p:cBhvr>
                                        <p:cTn id="20" dur="1" fill="hold"/>
                                        <p:tgtEl>
                                          <p:spTgt spid="3">
                                            <p:bg/>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to="" calcmode="lin" valueType="num">
                                      <p:cBhvr>
                                        <p:cTn id="25" dur="1" fill="hold"/>
                                        <p:tgtEl>
                                          <p:spTgt spid="3">
                                            <p:txEl>
                                              <p:pRg st="1" end="1"/>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8" presetClass="entr" presetSubtype="16"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diamond(in)">
                                      <p:cBhvr>
                                        <p:cTn id="3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8588" y="476672"/>
            <a:ext cx="7386918" cy="5904656"/>
          </a:xfrm>
          <a:solidFill>
            <a:srgbClr val="92D050"/>
          </a:solidFill>
        </p:spPr>
        <p:txBody>
          <a:bodyPr>
            <a:normAutofit/>
          </a:bodyPr>
          <a:lstStyle/>
          <a:p>
            <a:pPr algn="ctr"/>
            <a:r>
              <a:rPr lang="es-ES" dirty="0" smtClean="0"/>
              <a:t>Mardoqueo no se </a:t>
            </a:r>
            <a:r>
              <a:rPr lang="es-ES" b="1" dirty="0" smtClean="0">
                <a:solidFill>
                  <a:srgbClr val="FF0000"/>
                </a:solidFill>
              </a:rPr>
              <a:t>avergonzó</a:t>
            </a:r>
            <a:r>
              <a:rPr lang="es-ES" dirty="0" smtClean="0"/>
              <a:t>, ni </a:t>
            </a:r>
            <a:r>
              <a:rPr lang="es-ES" b="1" dirty="0" smtClean="0">
                <a:solidFill>
                  <a:srgbClr val="FF0000"/>
                </a:solidFill>
              </a:rPr>
              <a:t>temió desobedecer la orden del rey</a:t>
            </a:r>
            <a:r>
              <a:rPr lang="es-ES" dirty="0" smtClean="0"/>
              <a:t>, de </a:t>
            </a:r>
            <a:r>
              <a:rPr lang="es-ES" b="1" dirty="0" smtClean="0">
                <a:solidFill>
                  <a:srgbClr val="FF0000"/>
                </a:solidFill>
              </a:rPr>
              <a:t>postrarse</a:t>
            </a:r>
            <a:r>
              <a:rPr lang="es-ES" dirty="0" smtClean="0"/>
              <a:t> y </a:t>
            </a:r>
            <a:r>
              <a:rPr lang="es-ES" b="1" dirty="0" smtClean="0">
                <a:solidFill>
                  <a:srgbClr val="FF0000"/>
                </a:solidFill>
              </a:rPr>
              <a:t>humillarse</a:t>
            </a:r>
            <a:r>
              <a:rPr lang="es-ES" dirty="0" smtClean="0"/>
              <a:t> ante Amán, porque esto equivalía a violar el </a:t>
            </a:r>
            <a:r>
              <a:rPr lang="es-ES" b="1" dirty="0" smtClean="0">
                <a:solidFill>
                  <a:srgbClr val="FF0000"/>
                </a:solidFill>
              </a:rPr>
              <a:t>segundo Mandamiento de la Ley de Dios</a:t>
            </a:r>
            <a:r>
              <a:rPr lang="es-ES" dirty="0" smtClean="0"/>
              <a:t>.</a:t>
            </a:r>
          </a:p>
          <a:p>
            <a:endParaRPr lang="es-ES" dirty="0" smtClean="0"/>
          </a:p>
          <a:p>
            <a:pPr algn="ctr"/>
            <a:r>
              <a:rPr lang="es-ES" dirty="0" smtClean="0"/>
              <a:t> A Mardoqueo no le importaron las consecuencias, porque él sabía que era necesario </a:t>
            </a:r>
            <a:r>
              <a:rPr lang="es-ES" b="1" dirty="0" smtClean="0"/>
              <a:t>“obedecer a Dios antes que a los hombres” </a:t>
            </a:r>
            <a:r>
              <a:rPr lang="es-ES" dirty="0" smtClean="0"/>
              <a:t>(Hechos 5:29). </a:t>
            </a:r>
            <a:endParaRPr lang="es-ES" dirty="0"/>
          </a:p>
        </p:txBody>
      </p:sp>
      <p:pic>
        <p:nvPicPr>
          <p:cNvPr id="4" name="Picture 2" descr="http://t2.gstatic.com/images?q=tbn:YoPyY_nbWggyMM:http://foro.belenismo.net/forums/get-attachment.asp%3Faction%3Dview%26attachmentid%3D33361">
            <a:hlinkClick r:id="rId2"/>
          </p:cNvPr>
          <p:cNvPicPr>
            <a:picLocks noChangeAspect="1" noChangeArrowheads="1"/>
          </p:cNvPicPr>
          <p:nvPr/>
        </p:nvPicPr>
        <p:blipFill>
          <a:blip r:embed="rId3" cstate="print"/>
          <a:srcRect/>
          <a:stretch>
            <a:fillRect/>
          </a:stretch>
        </p:blipFill>
        <p:spPr bwMode="auto">
          <a:xfrm>
            <a:off x="8033828" y="1088740"/>
            <a:ext cx="3888432" cy="4680520"/>
          </a:xfrm>
          <a:prstGeom prst="rect">
            <a:avLst/>
          </a:prstGeom>
          <a:noFill/>
        </p:spPr>
      </p:pic>
    </p:spTree>
    <p:extLst>
      <p:ext uri="{BB962C8B-B14F-4D97-AF65-F5344CB8AC3E}">
        <p14:creationId xmlns:p14="http://schemas.microsoft.com/office/powerpoint/2010/main" val="2982412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3035" y="476672"/>
            <a:ext cx="10829365" cy="6048672"/>
          </a:xfrm>
          <a:solidFill>
            <a:schemeClr val="accent5">
              <a:lumMod val="60000"/>
              <a:lumOff val="40000"/>
            </a:schemeClr>
          </a:solidFill>
        </p:spPr>
        <p:txBody>
          <a:bodyPr>
            <a:normAutofit/>
          </a:bodyPr>
          <a:lstStyle/>
          <a:p>
            <a:pPr algn="ctr">
              <a:buNone/>
            </a:pPr>
            <a:r>
              <a:rPr lang="es-ES" dirty="0" smtClean="0"/>
              <a:t>    Note que Amán fue el instrumento utilizado por el </a:t>
            </a:r>
            <a:r>
              <a:rPr lang="es-ES" b="1" dirty="0" smtClean="0">
                <a:solidFill>
                  <a:srgbClr val="FF0000"/>
                </a:solidFill>
              </a:rPr>
              <a:t>dragón </a:t>
            </a:r>
            <a:r>
              <a:rPr lang="es-ES" dirty="0" smtClean="0"/>
              <a:t>para influenciar al rey Asuero contra los Israelitas quién le dijo:</a:t>
            </a:r>
          </a:p>
          <a:p>
            <a:pPr algn="ctr">
              <a:buNone/>
            </a:pPr>
            <a:r>
              <a:rPr lang="es-ES" dirty="0" smtClean="0"/>
              <a:t>    </a:t>
            </a:r>
          </a:p>
          <a:p>
            <a:pPr algn="ctr">
              <a:buNone/>
            </a:pPr>
            <a:r>
              <a:rPr lang="es-ES" dirty="0" smtClean="0"/>
              <a:t>“rey Asuero, Hay un pueblo esparcido y disperso entre los pueblos por todas las provincias de tu reino, que se mantiene </a:t>
            </a:r>
            <a:r>
              <a:rPr lang="es-ES" b="1" dirty="0" smtClean="0">
                <a:solidFill>
                  <a:srgbClr val="FF0000"/>
                </a:solidFill>
              </a:rPr>
              <a:t>separado.</a:t>
            </a:r>
          </a:p>
          <a:p>
            <a:pPr>
              <a:buNone/>
            </a:pPr>
            <a:r>
              <a:rPr lang="es-ES" dirty="0" smtClean="0"/>
              <a:t>   </a:t>
            </a:r>
          </a:p>
          <a:p>
            <a:pPr>
              <a:buNone/>
            </a:pPr>
            <a:r>
              <a:rPr lang="es-ES" dirty="0" smtClean="0"/>
              <a:t>Sus </a:t>
            </a:r>
            <a:r>
              <a:rPr lang="es-ES" b="1" dirty="0" smtClean="0">
                <a:solidFill>
                  <a:srgbClr val="FF0000"/>
                </a:solidFill>
              </a:rPr>
              <a:t>leyes son diferentes a las de tu pueblo</a:t>
            </a:r>
            <a:r>
              <a:rPr lang="es-ES" dirty="0" smtClean="0"/>
              <a:t>, y no observan las leyes del rey. Y el rey no se </a:t>
            </a:r>
            <a:r>
              <a:rPr lang="es-ES" b="1" dirty="0" smtClean="0">
                <a:solidFill>
                  <a:srgbClr val="FF0000"/>
                </a:solidFill>
              </a:rPr>
              <a:t>beneficia con dejarlos</a:t>
            </a:r>
            <a:r>
              <a:rPr lang="es-ES" dirty="0" smtClean="0"/>
              <a:t>. Si place al rey, escriba que sean </a:t>
            </a:r>
            <a:r>
              <a:rPr lang="es-ES" b="1" dirty="0" smtClean="0">
                <a:solidFill>
                  <a:srgbClr val="FF0000"/>
                </a:solidFill>
              </a:rPr>
              <a:t>destruidos”</a:t>
            </a:r>
            <a:r>
              <a:rPr lang="es-ES" dirty="0" smtClean="0"/>
              <a:t> (Ester 3:8-9).</a:t>
            </a:r>
            <a:endParaRPr lang="es-ES" dirty="0"/>
          </a:p>
        </p:txBody>
      </p:sp>
    </p:spTree>
    <p:extLst>
      <p:ext uri="{BB962C8B-B14F-4D97-AF65-F5344CB8AC3E}">
        <p14:creationId xmlns:p14="http://schemas.microsoft.com/office/powerpoint/2010/main" val="918337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77.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012" y="908721"/>
            <a:ext cx="11510682" cy="5217443"/>
          </a:xfrm>
          <a:solidFill>
            <a:srgbClr val="FFFF00"/>
          </a:solidFill>
        </p:spPr>
        <p:txBody>
          <a:bodyPr>
            <a:normAutofit/>
          </a:bodyPr>
          <a:lstStyle/>
          <a:p>
            <a:r>
              <a:rPr lang="es-ES" dirty="0" smtClean="0"/>
              <a:t>Ester 3:9 dice: </a:t>
            </a:r>
            <a:r>
              <a:rPr lang="es-ES" b="1" dirty="0" smtClean="0">
                <a:solidFill>
                  <a:srgbClr val="FF0000"/>
                </a:solidFill>
              </a:rPr>
              <a:t>“Yo pagaré diez mil talentos de plata</a:t>
            </a:r>
            <a:r>
              <a:rPr lang="es-ES" dirty="0" smtClean="0"/>
              <a:t> (345 ton, 27.600 arrobas), </a:t>
            </a:r>
            <a:r>
              <a:rPr lang="es-ES" b="1" dirty="0" smtClean="0">
                <a:solidFill>
                  <a:srgbClr val="FF0000"/>
                </a:solidFill>
              </a:rPr>
              <a:t>para que sean traídos a los tesoros del rey.</a:t>
            </a:r>
          </a:p>
          <a:p>
            <a:endParaRPr lang="es-ES" dirty="0" smtClean="0"/>
          </a:p>
          <a:p>
            <a:r>
              <a:rPr lang="es-ES" dirty="0" smtClean="0"/>
              <a:t>Esto lo pagaría Amán como </a:t>
            </a:r>
            <a:r>
              <a:rPr lang="es-ES" b="1" dirty="0" smtClean="0">
                <a:solidFill>
                  <a:srgbClr val="FF0000"/>
                </a:solidFill>
              </a:rPr>
              <a:t>compensación</a:t>
            </a:r>
            <a:r>
              <a:rPr lang="es-ES" dirty="0" smtClean="0"/>
              <a:t> por la perdida de los </a:t>
            </a:r>
            <a:r>
              <a:rPr lang="es-ES" b="1" dirty="0" smtClean="0">
                <a:solidFill>
                  <a:srgbClr val="FF0000"/>
                </a:solidFill>
              </a:rPr>
              <a:t>impuestos</a:t>
            </a:r>
            <a:r>
              <a:rPr lang="es-ES" dirty="0" smtClean="0"/>
              <a:t> que resultaría del exterminio de los Judíos.</a:t>
            </a:r>
          </a:p>
          <a:p>
            <a:endParaRPr lang="es-ES" dirty="0" smtClean="0"/>
          </a:p>
          <a:p>
            <a:r>
              <a:rPr lang="es-ES" dirty="0" smtClean="0"/>
              <a:t> No se sabe como supo Mardoqueo que Amán había ofrecido pagar al rey esta cantidad de plata por el extermino de los Judíos, ya que esto no figuraba en el decreto de muerte que recibió.</a:t>
            </a:r>
            <a:endParaRPr lang="es-ES" dirty="0"/>
          </a:p>
        </p:txBody>
      </p:sp>
    </p:spTree>
    <p:extLst>
      <p:ext uri="{BB962C8B-B14F-4D97-AF65-F5344CB8AC3E}">
        <p14:creationId xmlns:p14="http://schemas.microsoft.com/office/powerpoint/2010/main" val="322023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ES" b="1" i="1" dirty="0" smtClean="0">
                <a:solidFill>
                  <a:srgbClr val="FFFF00"/>
                </a:solidFill>
              </a:rPr>
              <a:t>¿Cuál fue la reacción del rey ante la propuesta de Amán?</a:t>
            </a:r>
            <a:endParaRPr lang="es-ES" b="1" i="1" dirty="0">
              <a:solidFill>
                <a:srgbClr val="FFFF00"/>
              </a:solidFill>
            </a:endParaRPr>
          </a:p>
        </p:txBody>
      </p:sp>
      <p:sp>
        <p:nvSpPr>
          <p:cNvPr id="3" name="2 Marcador de contenido"/>
          <p:cNvSpPr>
            <a:spLocks noGrp="1"/>
          </p:cNvSpPr>
          <p:nvPr>
            <p:ph idx="1"/>
          </p:nvPr>
        </p:nvSpPr>
        <p:spPr>
          <a:xfrm>
            <a:off x="358588" y="1639342"/>
            <a:ext cx="7673788" cy="4525963"/>
          </a:xfrm>
          <a:solidFill>
            <a:srgbClr val="92D050"/>
          </a:solidFill>
        </p:spPr>
        <p:txBody>
          <a:bodyPr>
            <a:normAutofit/>
          </a:bodyPr>
          <a:lstStyle/>
          <a:p>
            <a:pPr marL="0" indent="0" algn="ctr">
              <a:buNone/>
            </a:pPr>
            <a:endParaRPr lang="es-ES" sz="3600" dirty="0" smtClean="0"/>
          </a:p>
          <a:p>
            <a:pPr marL="0" indent="0" algn="ctr">
              <a:buNone/>
            </a:pPr>
            <a:r>
              <a:rPr lang="es-ES" sz="3600" dirty="0" smtClean="0"/>
              <a:t>Entonces </a:t>
            </a:r>
            <a:r>
              <a:rPr lang="es-ES" sz="3600" dirty="0" smtClean="0"/>
              <a:t>el rey quitó su anillo de su mano, y lo dio a Amán… </a:t>
            </a:r>
            <a:r>
              <a:rPr lang="es-ES" sz="3600" b="1" dirty="0" smtClean="0">
                <a:solidFill>
                  <a:srgbClr val="FFFF00"/>
                </a:solidFill>
              </a:rPr>
              <a:t>enemigo de los Judíos</a:t>
            </a:r>
            <a:r>
              <a:rPr lang="es-ES" sz="3600" dirty="0" smtClean="0"/>
              <a:t>. Y le dijo: “La plata propuesta sea para ti, y también el </a:t>
            </a:r>
            <a:r>
              <a:rPr lang="es-ES" sz="3600" b="1" dirty="0" smtClean="0">
                <a:solidFill>
                  <a:srgbClr val="FFFF00"/>
                </a:solidFill>
              </a:rPr>
              <a:t>pueblo</a:t>
            </a:r>
            <a:r>
              <a:rPr lang="es-ES" sz="3600" dirty="0" smtClean="0"/>
              <a:t>, para que hagas de él </a:t>
            </a:r>
            <a:r>
              <a:rPr lang="es-ES" sz="3600" b="1" dirty="0" smtClean="0">
                <a:solidFill>
                  <a:srgbClr val="FFFF00"/>
                </a:solidFill>
              </a:rPr>
              <a:t>lo que bien te parezca”</a:t>
            </a:r>
            <a:r>
              <a:rPr lang="es-ES" sz="3600" dirty="0" smtClean="0"/>
              <a:t> (Ester 3:10-11).</a:t>
            </a:r>
            <a:endParaRPr lang="es-ES" sz="3600" dirty="0"/>
          </a:p>
        </p:txBody>
      </p:sp>
      <p:pic>
        <p:nvPicPr>
          <p:cNvPr id="121860" name="Picture 4" descr="http://t2.gstatic.com/images?q=tbn:VG_mTRzsTRPi3M:http://www.medievalfactory.com/TEMPLARIOS/FOTOS/anillo/anillo.gif">
            <a:hlinkClick r:id="rId2"/>
          </p:cNvPr>
          <p:cNvPicPr>
            <a:picLocks noChangeAspect="1" noChangeArrowheads="1"/>
          </p:cNvPicPr>
          <p:nvPr/>
        </p:nvPicPr>
        <p:blipFill>
          <a:blip r:embed="rId3" cstate="print"/>
          <a:srcRect/>
          <a:stretch>
            <a:fillRect/>
          </a:stretch>
        </p:blipFill>
        <p:spPr bwMode="auto">
          <a:xfrm>
            <a:off x="8270032" y="2138127"/>
            <a:ext cx="3312368" cy="3528392"/>
          </a:xfrm>
          <a:prstGeom prst="rect">
            <a:avLst/>
          </a:prstGeom>
          <a:noFill/>
        </p:spPr>
      </p:pic>
    </p:spTree>
    <p:extLst>
      <p:ext uri="{BB962C8B-B14F-4D97-AF65-F5344CB8AC3E}">
        <p14:creationId xmlns:p14="http://schemas.microsoft.com/office/powerpoint/2010/main" val="100882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21860"/>
                                        </p:tgtEl>
                                        <p:attrNameLst>
                                          <p:attrName>style.visibility</p:attrName>
                                        </p:attrNameLst>
                                      </p:cBhvr>
                                      <p:to>
                                        <p:strVal val="visible"/>
                                      </p:to>
                                    </p:set>
                                    <p:animEffect transition="in" filter="diamond(in)">
                                      <p:cBhvr>
                                        <p:cTn id="12" dur="2000"/>
                                        <p:tgtEl>
                                          <p:spTgt spid="121860"/>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4" name="3 Terminador"/>
          <p:cNvSpPr/>
          <p:nvPr/>
        </p:nvSpPr>
        <p:spPr>
          <a:xfrm>
            <a:off x="2135560" y="332656"/>
            <a:ext cx="7920880" cy="877816"/>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400" b="1" dirty="0">
                <a:solidFill>
                  <a:srgbClr val="002060"/>
                </a:solidFill>
                <a:latin typeface="Calibri"/>
              </a:rPr>
              <a:t>Ley del gobierno – Ley de Dios</a:t>
            </a:r>
          </a:p>
        </p:txBody>
      </p:sp>
      <p:pic>
        <p:nvPicPr>
          <p:cNvPr id="120834" name="Picture 2" descr="http://t0.gstatic.com/images?q=tbn:6Us45TN4RISnUM:http://www.gestionfiduciaria.com.co/gestion/Portals/0/imagesgf/codigo-buen-gobierno.jpg">
            <a:hlinkClick r:id="rId2"/>
          </p:cNvPr>
          <p:cNvPicPr>
            <a:picLocks noChangeAspect="1" noChangeArrowheads="1"/>
          </p:cNvPicPr>
          <p:nvPr/>
        </p:nvPicPr>
        <p:blipFill>
          <a:blip r:embed="rId3" cstate="print"/>
          <a:srcRect/>
          <a:stretch>
            <a:fillRect/>
          </a:stretch>
        </p:blipFill>
        <p:spPr bwMode="auto">
          <a:xfrm>
            <a:off x="8664261" y="1393812"/>
            <a:ext cx="2376264" cy="1656184"/>
          </a:xfrm>
          <a:prstGeom prst="rect">
            <a:avLst/>
          </a:prstGeom>
          <a:noFill/>
        </p:spPr>
      </p:pic>
      <p:pic>
        <p:nvPicPr>
          <p:cNvPr id="120835" name="Picture 3" descr="C:\Users\HUMBERTO\Pictures\Bíblicas\CLSBRDCAJBPQK5CAUGOQNWCA4IM9OWCA6B9FX6CA3B7S7JCA0XDJTSCA6QFHDJCAOQKCEXCAKOZGLUCA9QSNC6CA7ORQ3QCATLNSKNCAUVNGZCCAC12U08CA3P98T5CAAGA33WCAKXNH84CAQOF9LY.jpg"/>
          <p:cNvPicPr>
            <a:picLocks noChangeAspect="1" noChangeArrowheads="1"/>
          </p:cNvPicPr>
          <p:nvPr/>
        </p:nvPicPr>
        <p:blipFill>
          <a:blip r:embed="rId4" cstate="print"/>
          <a:srcRect/>
          <a:stretch>
            <a:fillRect/>
          </a:stretch>
        </p:blipFill>
        <p:spPr bwMode="auto">
          <a:xfrm>
            <a:off x="8232213" y="3861048"/>
            <a:ext cx="3240360" cy="1656184"/>
          </a:xfrm>
          <a:prstGeom prst="rect">
            <a:avLst/>
          </a:prstGeom>
          <a:noFill/>
        </p:spPr>
      </p:pic>
      <p:sp>
        <p:nvSpPr>
          <p:cNvPr id="7" name="6 Terminador"/>
          <p:cNvSpPr/>
          <p:nvPr/>
        </p:nvSpPr>
        <p:spPr>
          <a:xfrm>
            <a:off x="7320136" y="3049996"/>
            <a:ext cx="4011252" cy="81105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a:solidFill>
                  <a:prstClr val="white"/>
                </a:solidFill>
                <a:latin typeface="Calibri"/>
              </a:rPr>
              <a:t>Escrita por hombres, es transitoria </a:t>
            </a:r>
          </a:p>
        </p:txBody>
      </p:sp>
      <p:sp>
        <p:nvSpPr>
          <p:cNvPr id="8" name="7 Terminador"/>
          <p:cNvSpPr/>
          <p:nvPr/>
        </p:nvSpPr>
        <p:spPr>
          <a:xfrm>
            <a:off x="7176119" y="5517232"/>
            <a:ext cx="4746939" cy="116584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a:solidFill>
                  <a:prstClr val="white"/>
                </a:solidFill>
                <a:latin typeface="Calibri"/>
              </a:rPr>
              <a:t>Escrita por Dios, es la revelación del carácter de Dios, por tanto es eterna. </a:t>
            </a:r>
          </a:p>
        </p:txBody>
      </p:sp>
      <p:sp>
        <p:nvSpPr>
          <p:cNvPr id="10" name="9 Pergamino vertical"/>
          <p:cNvSpPr/>
          <p:nvPr/>
        </p:nvSpPr>
        <p:spPr>
          <a:xfrm>
            <a:off x="0" y="1484784"/>
            <a:ext cx="7032104" cy="4896544"/>
          </a:xfrm>
          <a:prstGeom prst="verticalScroll">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a:solidFill>
                  <a:prstClr val="white"/>
                </a:solidFill>
                <a:latin typeface="Calibri"/>
              </a:rPr>
              <a:t>Note que la acusación de Maman concerniente a que los Judíos </a:t>
            </a:r>
            <a:r>
              <a:rPr lang="es-ES" sz="3200" b="1" dirty="0">
                <a:solidFill>
                  <a:srgbClr val="FFFF00"/>
                </a:solidFill>
                <a:latin typeface="Calibri"/>
              </a:rPr>
              <a:t>“no guardan tus leyes”</a:t>
            </a:r>
            <a:r>
              <a:rPr lang="es-ES" sz="3200" dirty="0">
                <a:solidFill>
                  <a:prstClr val="white"/>
                </a:solidFill>
                <a:latin typeface="Calibri"/>
              </a:rPr>
              <a:t> no era cierta. </a:t>
            </a:r>
          </a:p>
          <a:p>
            <a:endParaRPr lang="es-ES" sz="3200" dirty="0">
              <a:solidFill>
                <a:prstClr val="white"/>
              </a:solidFill>
              <a:latin typeface="Calibri"/>
            </a:endParaRPr>
          </a:p>
          <a:p>
            <a:pPr algn="ctr"/>
            <a:r>
              <a:rPr lang="es-ES" sz="3200" dirty="0">
                <a:solidFill>
                  <a:prstClr val="white"/>
                </a:solidFill>
                <a:latin typeface="Calibri"/>
              </a:rPr>
              <a:t>Los Judíos obedecían las leyes del rey, solamente estaban en </a:t>
            </a:r>
            <a:r>
              <a:rPr lang="es-ES" sz="3200" b="1" dirty="0">
                <a:solidFill>
                  <a:srgbClr val="FFFF00"/>
                </a:solidFill>
                <a:latin typeface="Calibri"/>
              </a:rPr>
              <a:t>desacuerdo con aquellas que los indujeran a violar sus creencias religiosas</a:t>
            </a:r>
            <a:r>
              <a:rPr lang="es-ES" sz="3200" dirty="0">
                <a:solidFill>
                  <a:prstClr val="white"/>
                </a:solidFill>
                <a:latin typeface="Calibri"/>
              </a:rPr>
              <a:t>, como en este caso. </a:t>
            </a:r>
          </a:p>
        </p:txBody>
      </p:sp>
    </p:spTree>
    <p:extLst>
      <p:ext uri="{BB962C8B-B14F-4D97-AF65-F5344CB8AC3E}">
        <p14:creationId xmlns:p14="http://schemas.microsoft.com/office/powerpoint/2010/main" val="201703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120834"/>
                                        </p:tgtEl>
                                        <p:attrNameLst>
                                          <p:attrName>style.visibility</p:attrName>
                                        </p:attrNameLst>
                                      </p:cBhvr>
                                      <p:to>
                                        <p:strVal val="visible"/>
                                      </p:to>
                                    </p:set>
                                    <p:anim to="" calcmode="lin" valueType="num">
                                      <p:cBhvr>
                                        <p:cTn id="13" dur="1" fill="hold"/>
                                        <p:tgtEl>
                                          <p:spTgt spid="120834"/>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120835"/>
                                        </p:tgtEl>
                                        <p:attrNameLst>
                                          <p:attrName>style.visibility</p:attrName>
                                        </p:attrNameLst>
                                      </p:cBhvr>
                                      <p:to>
                                        <p:strVal val="visible"/>
                                      </p:to>
                                    </p:set>
                                    <p:anim to="" calcmode="lin" valueType="num">
                                      <p:cBhvr>
                                        <p:cTn id="18" dur="1" fill="hold"/>
                                        <p:tgtEl>
                                          <p:spTgt spid="120835"/>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10">
                                            <p:bg/>
                                          </p:spTgt>
                                        </p:tgtEl>
                                        <p:attrNameLst>
                                          <p:attrName>style.visibility</p:attrName>
                                        </p:attrNameLst>
                                      </p:cBhvr>
                                      <p:to>
                                        <p:strVal val="visible"/>
                                      </p:to>
                                    </p:set>
                                    <p:anim to="" calcmode="lin" valueType="num">
                                      <p:cBhvr>
                                        <p:cTn id="23" dur="1" fill="hold"/>
                                        <p:tgtEl>
                                          <p:spTgt spid="10">
                                            <p:bg/>
                                          </p:spTgt>
                                        </p:tgtEl>
                                        <p:attrNameLst>
                                          <p:attrName/>
                                        </p:attrNameLst>
                                      </p:cBhvr>
                                    </p:anim>
                                  </p:childTnLst>
                                </p:cTn>
                              </p:par>
                              <p:par>
                                <p:cTn id="24" presetID="24" presetClass="entr" presetSubtype="0" fill="hold" grpId="0" nodeType="withEffect">
                                  <p:stCondLst>
                                    <p:cond delay="0"/>
                                  </p:stCondLst>
                                  <p:childTnLst>
                                    <p:set>
                                      <p:cBhvr>
                                        <p:cTn id="25" dur="1" fill="hold">
                                          <p:stCondLst>
                                            <p:cond delay="0"/>
                                          </p:stCondLst>
                                        </p:cTn>
                                        <p:tgtEl>
                                          <p:spTgt spid="10">
                                            <p:txEl>
                                              <p:pRg st="0" end="0"/>
                                            </p:txEl>
                                          </p:spTgt>
                                        </p:tgtEl>
                                        <p:attrNameLst>
                                          <p:attrName>style.visibility</p:attrName>
                                        </p:attrNameLst>
                                      </p:cBhvr>
                                      <p:to>
                                        <p:strVal val="visible"/>
                                      </p:to>
                                    </p:set>
                                    <p:anim to="" calcmode="lin" valueType="num">
                                      <p:cBhvr>
                                        <p:cTn id="26" dur="1" fill="hold"/>
                                        <p:tgtEl>
                                          <p:spTgt spid="10">
                                            <p:txEl>
                                              <p:pRg st="0" end="0"/>
                                            </p:txEl>
                                          </p:spTgt>
                                        </p:tgtEl>
                                        <p:attrNameLst>
                                          <p:attrName/>
                                        </p:attrNameLst>
                                      </p:cBhvr>
                                    </p:anim>
                                  </p:childTnLst>
                                </p:cTn>
                              </p:par>
                              <p:par>
                                <p:cTn id="27" presetID="24" presetClass="entr" presetSubtype="0" fill="hold" grpId="0" nodeType="withEffect">
                                  <p:stCondLst>
                                    <p:cond delay="0"/>
                                  </p:stCondLst>
                                  <p:childTnLst>
                                    <p:set>
                                      <p:cBhvr>
                                        <p:cTn id="28" dur="1" fill="hold">
                                          <p:stCondLst>
                                            <p:cond delay="0"/>
                                          </p:stCondLst>
                                        </p:cTn>
                                        <p:tgtEl>
                                          <p:spTgt spid="10">
                                            <p:txEl>
                                              <p:pRg st="2" end="2"/>
                                            </p:txEl>
                                          </p:spTgt>
                                        </p:tgtEl>
                                        <p:attrNameLst>
                                          <p:attrName>style.visibility</p:attrName>
                                        </p:attrNameLst>
                                      </p:cBhvr>
                                      <p:to>
                                        <p:strVal val="visible"/>
                                      </p:to>
                                    </p:set>
                                    <p:anim to="" calcmode="lin" valueType="num">
                                      <p:cBhvr>
                                        <p:cTn id="29" dur="1" fill="hold"/>
                                        <p:tgtEl>
                                          <p:spTgt spid="10">
                                            <p:txEl>
                                              <p:pRg st="2" end="2"/>
                                            </p:txEl>
                                          </p:spTgt>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10">
                                            <p:txEl>
                                              <p:pRg st="2" end="2"/>
                                            </p:txEl>
                                          </p:spTgt>
                                        </p:tgtEl>
                                        <p:attrNameLst>
                                          <p:attrName>style.visibility</p:attrName>
                                        </p:attrNameLst>
                                      </p:cBhvr>
                                      <p:to>
                                        <p:strVal val="visible"/>
                                      </p:to>
                                    </p:set>
                                    <p:anim to="" calcmode="lin" valueType="num">
                                      <p:cBhvr>
                                        <p:cTn id="34" dur="1" fill="hold"/>
                                        <p:tgtEl>
                                          <p:spTgt spid="10">
                                            <p:txEl>
                                              <p:pRg st="2" end="2"/>
                                            </p:txEl>
                                          </p:spTgt>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 to="" calcmode="lin" valueType="num">
                                      <p:cBhvr>
                                        <p:cTn id="39" dur="1" fill="hold"/>
                                        <p:tgtEl>
                                          <p:spTgt spid="7"/>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to="" calcmode="lin" valueType="num">
                                      <p:cBhvr>
                                        <p:cTn id="44"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0" grpId="0" build="allAtOnce" animBg="1"/>
    </p:bldLst>
  </p:timing>
</p:sld>
</file>

<file path=ppt/slides/slide80.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293" y="332657"/>
            <a:ext cx="7906871" cy="5793507"/>
          </a:xfrm>
          <a:solidFill>
            <a:schemeClr val="accent6">
              <a:lumMod val="75000"/>
            </a:schemeClr>
          </a:solidFill>
        </p:spPr>
        <p:txBody>
          <a:bodyPr>
            <a:normAutofit fontScale="92500" lnSpcReduction="10000"/>
          </a:bodyPr>
          <a:lstStyle/>
          <a:p>
            <a:pPr algn="ctr"/>
            <a:r>
              <a:rPr lang="es-ES" dirty="0" smtClean="0"/>
              <a:t>Recordemos que el rey había dado la orden de que todos los siervos del rey se </a:t>
            </a:r>
            <a:r>
              <a:rPr lang="es-ES" b="1" dirty="0" smtClean="0">
                <a:solidFill>
                  <a:srgbClr val="FFFF00"/>
                </a:solidFill>
              </a:rPr>
              <a:t>postrasen</a:t>
            </a:r>
            <a:r>
              <a:rPr lang="es-ES" dirty="0" smtClean="0"/>
              <a:t> y </a:t>
            </a:r>
            <a:r>
              <a:rPr lang="es-ES" b="1" dirty="0" smtClean="0">
                <a:solidFill>
                  <a:srgbClr val="FFFF00"/>
                </a:solidFill>
              </a:rPr>
              <a:t>humillasen delante de Amán.</a:t>
            </a:r>
          </a:p>
          <a:p>
            <a:pPr algn="ctr"/>
            <a:endParaRPr lang="es-ES" dirty="0" smtClean="0"/>
          </a:p>
          <a:p>
            <a:pPr algn="ctr"/>
            <a:r>
              <a:rPr lang="es-ES" dirty="0" smtClean="0"/>
              <a:t> Cuando Mardoqueo desobedeció la orden del rey, Amán pensó, si este lo ase, </a:t>
            </a:r>
            <a:r>
              <a:rPr lang="es-ES" b="1" dirty="0" smtClean="0">
                <a:solidFill>
                  <a:srgbClr val="FFFF00"/>
                </a:solidFill>
              </a:rPr>
              <a:t>todos los judíos también lo harán.</a:t>
            </a:r>
          </a:p>
          <a:p>
            <a:endParaRPr lang="es-ES" dirty="0" smtClean="0"/>
          </a:p>
          <a:p>
            <a:pPr algn="ctr"/>
            <a:r>
              <a:rPr lang="es-ES" dirty="0" smtClean="0"/>
              <a:t>Por lo tanto, si los Judíos y su religión eran un obstáculo en el camino del orgullo y la seguridad de Amán, había que </a:t>
            </a:r>
            <a:r>
              <a:rPr lang="es-ES" b="1" dirty="0" smtClean="0">
                <a:solidFill>
                  <a:srgbClr val="FFFF00"/>
                </a:solidFill>
              </a:rPr>
              <a:t>sacrificar a ambos.</a:t>
            </a:r>
          </a:p>
          <a:p>
            <a:endParaRPr lang="es-ES" dirty="0" smtClean="0"/>
          </a:p>
        </p:txBody>
      </p:sp>
      <p:pic>
        <p:nvPicPr>
          <p:cNvPr id="5" name="Picture 2" descr="http://t2.gstatic.com/images?q=tbn:YoPyY_nbWggyMM:http://foro.belenismo.net/forums/get-attachment.asp%3Faction%3Dview%26attachmentid%3D33361">
            <a:hlinkClick r:id="rId2"/>
          </p:cNvPr>
          <p:cNvPicPr>
            <a:picLocks noChangeAspect="1" noChangeArrowheads="1"/>
          </p:cNvPicPr>
          <p:nvPr/>
        </p:nvPicPr>
        <p:blipFill>
          <a:blip r:embed="rId3" cstate="print"/>
          <a:srcRect/>
          <a:stretch>
            <a:fillRect/>
          </a:stretch>
        </p:blipFill>
        <p:spPr bwMode="auto">
          <a:xfrm>
            <a:off x="8340080" y="529110"/>
            <a:ext cx="3528392" cy="5400600"/>
          </a:xfrm>
          <a:prstGeom prst="rect">
            <a:avLst/>
          </a:prstGeom>
          <a:noFill/>
        </p:spPr>
      </p:pic>
    </p:spTree>
    <p:extLst>
      <p:ext uri="{BB962C8B-B14F-4D97-AF65-F5344CB8AC3E}">
        <p14:creationId xmlns:p14="http://schemas.microsoft.com/office/powerpoint/2010/main" val="2222289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91671" y="764705"/>
            <a:ext cx="10847294" cy="5361459"/>
          </a:xfrm>
          <a:solidFill>
            <a:schemeClr val="accent2">
              <a:lumMod val="20000"/>
              <a:lumOff val="80000"/>
            </a:schemeClr>
          </a:solidFill>
        </p:spPr>
        <p:txBody>
          <a:bodyPr>
            <a:normAutofit lnSpcReduction="10000"/>
          </a:bodyPr>
          <a:lstStyle/>
          <a:p>
            <a:pPr algn="ctr"/>
            <a:r>
              <a:rPr lang="es-ES" sz="4000" dirty="0" smtClean="0"/>
              <a:t>Como signo de </a:t>
            </a:r>
            <a:r>
              <a:rPr lang="es-ES" sz="4000" b="1" dirty="0" smtClean="0">
                <a:solidFill>
                  <a:srgbClr val="FF0000"/>
                </a:solidFill>
              </a:rPr>
              <a:t>autorización</a:t>
            </a:r>
            <a:r>
              <a:rPr lang="es-ES" sz="4000" dirty="0" smtClean="0"/>
              <a:t>, el rey le dio el anillo con el cual </a:t>
            </a:r>
            <a:r>
              <a:rPr lang="es-ES" sz="4000" b="1" dirty="0" smtClean="0">
                <a:solidFill>
                  <a:srgbClr val="FF0000"/>
                </a:solidFill>
              </a:rPr>
              <a:t>sellaba y firmaba documentos.</a:t>
            </a:r>
            <a:r>
              <a:rPr lang="es-ES" sz="4000" dirty="0" smtClean="0"/>
              <a:t> Al tener en su poder el sello real, Amán tenía la autoridad necesaria para emitir </a:t>
            </a:r>
            <a:r>
              <a:rPr lang="es-ES" sz="4000" b="1" dirty="0" smtClean="0">
                <a:solidFill>
                  <a:srgbClr val="FF0000"/>
                </a:solidFill>
              </a:rPr>
              <a:t>cualquier decreto que deseara. </a:t>
            </a:r>
          </a:p>
          <a:p>
            <a:endParaRPr lang="es-ES" sz="4000" dirty="0" smtClean="0"/>
          </a:p>
          <a:p>
            <a:r>
              <a:rPr lang="es-ES" sz="4000" dirty="0" smtClean="0"/>
              <a:t>Para ejecutar el plan de destrucción de los Judíos fue escogido por Amán el </a:t>
            </a:r>
            <a:r>
              <a:rPr lang="es-ES" sz="4000" b="1" u="sng" dirty="0" smtClean="0">
                <a:solidFill>
                  <a:srgbClr val="FF0000"/>
                </a:solidFill>
              </a:rPr>
              <a:t>día 13 del mes de Marzo </a:t>
            </a:r>
            <a:r>
              <a:rPr lang="es-ES" sz="4000" dirty="0" smtClean="0"/>
              <a:t>del año 474 AC.</a:t>
            </a:r>
          </a:p>
          <a:p>
            <a:endParaRPr lang="es-ES" dirty="0"/>
          </a:p>
        </p:txBody>
      </p:sp>
    </p:spTree>
    <p:extLst>
      <p:ext uri="{BB962C8B-B14F-4D97-AF65-F5344CB8AC3E}">
        <p14:creationId xmlns:p14="http://schemas.microsoft.com/office/powerpoint/2010/main" val="32977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ES" b="1" dirty="0" smtClean="0">
                <a:solidFill>
                  <a:schemeClr val="bg1"/>
                </a:solidFill>
              </a:rPr>
              <a:t>Miremos la relación entre lo que “fue” con lo que “será”</a:t>
            </a:r>
            <a:endParaRPr lang="es-ES" b="1" dirty="0">
              <a:solidFill>
                <a:schemeClr val="bg1"/>
              </a:solidFill>
            </a:endParaRPr>
          </a:p>
        </p:txBody>
      </p:sp>
      <p:sp>
        <p:nvSpPr>
          <p:cNvPr id="4" name="3 Marcador de contenido"/>
          <p:cNvSpPr>
            <a:spLocks noGrp="1"/>
          </p:cNvSpPr>
          <p:nvPr>
            <p:ph sz="half" idx="1"/>
          </p:nvPr>
        </p:nvSpPr>
        <p:spPr>
          <a:xfrm>
            <a:off x="609600" y="1600200"/>
            <a:ext cx="5410200" cy="4997152"/>
          </a:xfrm>
          <a:solidFill>
            <a:srgbClr val="92D050"/>
          </a:solidFill>
        </p:spPr>
        <p:txBody>
          <a:bodyPr>
            <a:normAutofit fontScale="85000" lnSpcReduction="20000"/>
          </a:bodyPr>
          <a:lstStyle/>
          <a:p>
            <a:pPr marL="514350" indent="-514350">
              <a:buAutoNum type="arabicParenR"/>
            </a:pPr>
            <a:r>
              <a:rPr lang="es-ES" dirty="0" smtClean="0"/>
              <a:t>Rey Asuero gobernante del imperio mundial.</a:t>
            </a:r>
          </a:p>
          <a:p>
            <a:pPr marL="514350" indent="-514350">
              <a:buAutoNum type="arabicParenR"/>
            </a:pPr>
            <a:endParaRPr lang="es-ES" dirty="0" smtClean="0"/>
          </a:p>
          <a:p>
            <a:pPr marL="514350" indent="-514350">
              <a:buAutoNum type="arabicParenR"/>
            </a:pPr>
            <a:r>
              <a:rPr lang="es-ES" dirty="0" smtClean="0"/>
              <a:t>Amán le sigue en el gobierno, y cumple sus ordenes.</a:t>
            </a:r>
          </a:p>
          <a:p>
            <a:pPr marL="514350" indent="-514350">
              <a:buAutoNum type="arabicParenR"/>
            </a:pPr>
            <a:endParaRPr lang="es-ES" dirty="0" smtClean="0"/>
          </a:p>
          <a:p>
            <a:pPr marL="514350" indent="-514350">
              <a:buAutoNum type="arabicParenR"/>
            </a:pPr>
            <a:r>
              <a:rPr lang="es-ES" dirty="0" smtClean="0"/>
              <a:t>El rey le da su anillo que contiene el sello de autoridad. </a:t>
            </a:r>
          </a:p>
          <a:p>
            <a:pPr marL="514350" indent="-514350">
              <a:buAutoNum type="arabicParenR"/>
            </a:pPr>
            <a:endParaRPr lang="es-ES" dirty="0" smtClean="0"/>
          </a:p>
          <a:p>
            <a:pPr marL="514350" indent="-514350">
              <a:buAutoNum type="arabicParenR"/>
            </a:pPr>
            <a:r>
              <a:rPr lang="es-ES" dirty="0" smtClean="0"/>
              <a:t>Amán utiliza el sello para dictar el decreto de muerte contra el pueblo de Dios, por no cumplir la orden del rey de adorar a Amán. </a:t>
            </a:r>
            <a:endParaRPr lang="es-ES" dirty="0"/>
          </a:p>
        </p:txBody>
      </p:sp>
      <p:sp>
        <p:nvSpPr>
          <p:cNvPr id="5" name="4 Marcador de contenido"/>
          <p:cNvSpPr>
            <a:spLocks noGrp="1"/>
          </p:cNvSpPr>
          <p:nvPr>
            <p:ph sz="half" idx="2"/>
          </p:nvPr>
        </p:nvSpPr>
        <p:spPr>
          <a:xfrm>
            <a:off x="6172200" y="1600200"/>
            <a:ext cx="5410200" cy="4997152"/>
          </a:xfrm>
          <a:solidFill>
            <a:srgbClr val="92D050"/>
          </a:solidFill>
        </p:spPr>
        <p:txBody>
          <a:bodyPr>
            <a:normAutofit fontScale="85000" lnSpcReduction="20000"/>
          </a:bodyPr>
          <a:lstStyle/>
          <a:p>
            <a:pPr marL="514350" indent="-514350">
              <a:buAutoNum type="arabicParenR"/>
            </a:pPr>
            <a:r>
              <a:rPr lang="es-ES" dirty="0" smtClean="0"/>
              <a:t>Primera bestia la iglesia más grande del mundo.</a:t>
            </a:r>
          </a:p>
          <a:p>
            <a:pPr marL="514350" indent="-514350">
              <a:buAutoNum type="arabicParenR"/>
            </a:pPr>
            <a:endParaRPr lang="es-ES" dirty="0" smtClean="0"/>
          </a:p>
          <a:p>
            <a:pPr marL="514350" indent="-514350">
              <a:buAutoNum type="arabicParenR"/>
            </a:pPr>
            <a:r>
              <a:rPr lang="es-ES" dirty="0" smtClean="0"/>
              <a:t>Segunda bestia, le obedece a la primera bestia. </a:t>
            </a:r>
          </a:p>
          <a:p>
            <a:pPr marL="514350" indent="-514350">
              <a:buAutoNum type="arabicParenR"/>
            </a:pPr>
            <a:endParaRPr lang="es-ES" dirty="0" smtClean="0"/>
          </a:p>
          <a:p>
            <a:pPr marL="514350" indent="-514350">
              <a:buAutoNum type="arabicParenR"/>
            </a:pPr>
            <a:r>
              <a:rPr lang="es-ES" dirty="0" smtClean="0"/>
              <a:t>El sello de autoridad de la bestia es el cambio del sábado al domingo.</a:t>
            </a:r>
          </a:p>
          <a:p>
            <a:pPr marL="514350" indent="-514350">
              <a:buAutoNum type="arabicParenR"/>
            </a:pPr>
            <a:endParaRPr lang="es-ES" dirty="0" smtClean="0"/>
          </a:p>
          <a:p>
            <a:pPr marL="514350" indent="-514350">
              <a:buAutoNum type="arabicParenR"/>
            </a:pPr>
            <a:r>
              <a:rPr lang="es-ES" dirty="0" smtClean="0"/>
              <a:t>El decreto de muerte implica obedecer la orden de adorar la imagen de la bestia que representa guardar el domingo en lugar del sábado de Dios, so pena de muerte.</a:t>
            </a:r>
            <a:endParaRPr lang="es-ES" dirty="0"/>
          </a:p>
        </p:txBody>
      </p:sp>
    </p:spTree>
    <p:extLst>
      <p:ext uri="{BB962C8B-B14F-4D97-AF65-F5344CB8AC3E}">
        <p14:creationId xmlns:p14="http://schemas.microsoft.com/office/powerpoint/2010/main" val="1087351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to="" calcmode="lin" valueType="num">
                                      <p:cBhvr>
                                        <p:cTn id="12" dur="1" fill="hold"/>
                                        <p:tgtEl>
                                          <p:spTgt spid="5">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to="" calcmode="lin" valueType="num">
                                      <p:cBhvr>
                                        <p:cTn id="17" dur="1" fill="hold"/>
                                        <p:tgtEl>
                                          <p:spTgt spid="4">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 to="" calcmode="lin" valueType="num">
                                      <p:cBhvr>
                                        <p:cTn id="22" dur="1" fill="hold"/>
                                        <p:tgtEl>
                                          <p:spTgt spid="5">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to="" calcmode="lin" valueType="num">
                                      <p:cBhvr>
                                        <p:cTn id="27" dur="1" fill="hold"/>
                                        <p:tgtEl>
                                          <p:spTgt spid="4">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 to="" calcmode="lin" valueType="num">
                                      <p:cBhvr>
                                        <p:cTn id="32" dur="1" fill="hold"/>
                                        <p:tgtEl>
                                          <p:spTgt spid="5">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 to="" calcmode="lin" valueType="num">
                                      <p:cBhvr>
                                        <p:cTn id="37" dur="1" fill="hold"/>
                                        <p:tgtEl>
                                          <p:spTgt spid="4">
                                            <p:txEl>
                                              <p:pRg st="6" end="6"/>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 to="" calcmode="lin" valueType="num">
                                      <p:cBhvr>
                                        <p:cTn id="42" dur="1" fill="hold"/>
                                        <p:tgtEl>
                                          <p:spTgt spid="5">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0306" y="332657"/>
            <a:ext cx="7745506" cy="5793507"/>
          </a:xfrm>
          <a:solidFill>
            <a:srgbClr val="FFFF00"/>
          </a:solidFill>
        </p:spPr>
        <p:txBody>
          <a:bodyPr>
            <a:normAutofit/>
          </a:bodyPr>
          <a:lstStyle/>
          <a:p>
            <a:pPr algn="ctr"/>
            <a:r>
              <a:rPr lang="es-ES" sz="4400" dirty="0"/>
              <a:t>Vers.12 dice:</a:t>
            </a:r>
            <a:r>
              <a:rPr lang="es-ES" sz="3600" dirty="0" smtClean="0"/>
              <a:t> Entonces llamaron a los escribanos del rey, que escribieron </a:t>
            </a:r>
            <a:r>
              <a:rPr lang="es-ES" sz="3600" b="1" dirty="0" smtClean="0">
                <a:solidFill>
                  <a:srgbClr val="FF0000"/>
                </a:solidFill>
              </a:rPr>
              <a:t>“lo que mandó Aman”</a:t>
            </a:r>
            <a:r>
              <a:rPr lang="es-ES" sz="3600" dirty="0" smtClean="0"/>
              <a:t> a los </a:t>
            </a:r>
            <a:r>
              <a:rPr lang="es-ES" sz="3600" b="1" u="sng" dirty="0" smtClean="0">
                <a:solidFill>
                  <a:srgbClr val="FF0000"/>
                </a:solidFill>
              </a:rPr>
              <a:t>“príncipes</a:t>
            </a:r>
            <a:r>
              <a:rPr lang="es-ES" sz="3600" dirty="0" smtClean="0"/>
              <a:t> del rey”, a los </a:t>
            </a:r>
            <a:r>
              <a:rPr lang="es-ES" sz="3600" b="1" u="sng" dirty="0" smtClean="0">
                <a:solidFill>
                  <a:srgbClr val="FF0000"/>
                </a:solidFill>
              </a:rPr>
              <a:t>“capitanes </a:t>
            </a:r>
            <a:r>
              <a:rPr lang="es-ES" sz="3600" b="1" dirty="0" smtClean="0">
                <a:solidFill>
                  <a:srgbClr val="FF0000"/>
                </a:solidFill>
              </a:rPr>
              <a:t>de cada provincia”</a:t>
            </a:r>
            <a:r>
              <a:rPr lang="es-ES" sz="3600" b="1" dirty="0" smtClean="0"/>
              <a:t>,</a:t>
            </a:r>
            <a:r>
              <a:rPr lang="es-ES" sz="3600" dirty="0" smtClean="0"/>
              <a:t> a los </a:t>
            </a:r>
            <a:r>
              <a:rPr lang="es-ES" sz="3600" b="1" u="sng" dirty="0" smtClean="0">
                <a:solidFill>
                  <a:srgbClr val="FF0000"/>
                </a:solidFill>
              </a:rPr>
              <a:t>“principales</a:t>
            </a:r>
            <a:r>
              <a:rPr lang="es-ES" sz="3600" dirty="0" smtClean="0"/>
              <a:t> de cada pueblo”. </a:t>
            </a:r>
          </a:p>
          <a:p>
            <a:pPr algn="ctr"/>
            <a:endParaRPr lang="es-ES" sz="3600" dirty="0" smtClean="0"/>
          </a:p>
          <a:p>
            <a:pPr algn="ctr"/>
            <a:r>
              <a:rPr lang="es-ES" sz="3600" dirty="0" smtClean="0"/>
              <a:t>Se escribió el nombre del rey Asuero, y fue </a:t>
            </a:r>
            <a:r>
              <a:rPr lang="es-ES" sz="3600" b="1" dirty="0" smtClean="0">
                <a:solidFill>
                  <a:srgbClr val="FF0000"/>
                </a:solidFill>
              </a:rPr>
              <a:t>sellado</a:t>
            </a:r>
            <a:r>
              <a:rPr lang="es-ES" sz="3600" dirty="0" smtClean="0"/>
              <a:t> con el </a:t>
            </a:r>
            <a:r>
              <a:rPr lang="es-ES" sz="3600" b="1" dirty="0" smtClean="0">
                <a:solidFill>
                  <a:srgbClr val="FF0000"/>
                </a:solidFill>
              </a:rPr>
              <a:t>“anillo del rey</a:t>
            </a:r>
            <a:r>
              <a:rPr lang="es-ES" sz="3600" b="1" dirty="0" smtClean="0">
                <a:solidFill>
                  <a:srgbClr val="FF0000"/>
                </a:solidFill>
              </a:rPr>
              <a:t>”.</a:t>
            </a:r>
            <a:endParaRPr lang="es-ES" sz="3600" b="1" dirty="0" smtClean="0">
              <a:solidFill>
                <a:srgbClr val="FF0000"/>
              </a:solidFill>
            </a:endParaRPr>
          </a:p>
        </p:txBody>
      </p:sp>
      <p:pic>
        <p:nvPicPr>
          <p:cNvPr id="12290" name="Picture 2" descr="http://t3.gstatic.com/images?q=tbn:2WM_SBuEsv5OUM:http://4.bp.blogspot.com/_TZIVJF6RllE/SwWI3Jq019I/AAAAAAAADik/gWrfeKsZ0tM/s1600/escribanos.jpg">
            <a:hlinkClick r:id="rId2"/>
          </p:cNvPr>
          <p:cNvPicPr>
            <a:picLocks noChangeAspect="1" noChangeArrowheads="1"/>
          </p:cNvPicPr>
          <p:nvPr/>
        </p:nvPicPr>
        <p:blipFill>
          <a:blip r:embed="rId3" cstate="print"/>
          <a:srcRect/>
          <a:stretch>
            <a:fillRect/>
          </a:stretch>
        </p:blipFill>
        <p:spPr bwMode="auto">
          <a:xfrm>
            <a:off x="8580276" y="332657"/>
            <a:ext cx="3024336" cy="2592288"/>
          </a:xfrm>
          <a:prstGeom prst="rect">
            <a:avLst/>
          </a:prstGeom>
          <a:noFill/>
        </p:spPr>
      </p:pic>
      <p:pic>
        <p:nvPicPr>
          <p:cNvPr id="4" name="Picture 4" descr="http://t2.gstatic.com/images?q=tbn:VG_mTRzsTRPi3M:http://www.medievalfactory.com/TEMPLARIOS/FOTOS/anillo/anillo.gif">
            <a:hlinkClick r:id="rId4"/>
          </p:cNvPr>
          <p:cNvPicPr>
            <a:picLocks noChangeAspect="1" noChangeArrowheads="1"/>
          </p:cNvPicPr>
          <p:nvPr/>
        </p:nvPicPr>
        <p:blipFill>
          <a:blip r:embed="rId5" cstate="print"/>
          <a:srcRect/>
          <a:stretch>
            <a:fillRect/>
          </a:stretch>
        </p:blipFill>
        <p:spPr bwMode="auto">
          <a:xfrm>
            <a:off x="8364252" y="3483079"/>
            <a:ext cx="3240360" cy="2880320"/>
          </a:xfrm>
          <a:prstGeom prst="rect">
            <a:avLst/>
          </a:prstGeom>
          <a:noFill/>
        </p:spPr>
      </p:pic>
    </p:spTree>
    <p:extLst>
      <p:ext uri="{BB962C8B-B14F-4D97-AF65-F5344CB8AC3E}">
        <p14:creationId xmlns:p14="http://schemas.microsoft.com/office/powerpoint/2010/main" val="33207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 to="" calcmode="lin" valueType="num">
                                      <p:cBhvr>
                                        <p:cTn id="7" dur="1" fill="hold"/>
                                        <p:tgtEl>
                                          <p:spTgt spid="1229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8588" y="332656"/>
            <a:ext cx="11421036" cy="6120680"/>
          </a:xfrm>
          <a:solidFill>
            <a:schemeClr val="accent1">
              <a:lumMod val="60000"/>
              <a:lumOff val="40000"/>
            </a:schemeClr>
          </a:solidFill>
        </p:spPr>
        <p:txBody>
          <a:bodyPr>
            <a:normAutofit fontScale="92500" lnSpcReduction="20000"/>
          </a:bodyPr>
          <a:lstStyle/>
          <a:p>
            <a:pPr>
              <a:buNone/>
            </a:pPr>
            <a:r>
              <a:rPr lang="es-ES" dirty="0" smtClean="0"/>
              <a:t>    </a:t>
            </a:r>
            <a:r>
              <a:rPr lang="es-ES" sz="3300" b="1" u="sng" dirty="0">
                <a:solidFill>
                  <a:srgbClr val="FF0000"/>
                </a:solidFill>
              </a:rPr>
              <a:t>Podemos señalar las cuatro escalas en el gobierno.</a:t>
            </a:r>
          </a:p>
          <a:p>
            <a:pPr marL="514350" indent="-514350">
              <a:buAutoNum type="arabicParenR"/>
            </a:pPr>
            <a:endParaRPr lang="es-ES" dirty="0" smtClean="0"/>
          </a:p>
          <a:p>
            <a:pPr marL="514350" indent="-514350">
              <a:buNone/>
            </a:pPr>
            <a:r>
              <a:rPr lang="es-ES" b="1" dirty="0" smtClean="0">
                <a:solidFill>
                  <a:srgbClr val="FF0000"/>
                </a:solidFill>
              </a:rPr>
              <a:t>1)</a:t>
            </a:r>
            <a:r>
              <a:rPr lang="es-ES" dirty="0" smtClean="0"/>
              <a:t>  Amán, </a:t>
            </a:r>
            <a:r>
              <a:rPr lang="es-ES" b="1" u="sng" dirty="0" smtClean="0">
                <a:solidFill>
                  <a:srgbClr val="FF0000"/>
                </a:solidFill>
              </a:rPr>
              <a:t>primer ministro</a:t>
            </a:r>
            <a:r>
              <a:rPr lang="es-ES" dirty="0" smtClean="0"/>
              <a:t>, quien emitió el decreto de muerte.</a:t>
            </a:r>
          </a:p>
          <a:p>
            <a:pPr marL="514350" indent="-514350">
              <a:buAutoNum type="arabicParenR"/>
            </a:pPr>
            <a:endParaRPr lang="es-ES" dirty="0" smtClean="0"/>
          </a:p>
          <a:p>
            <a:pPr marL="514350" indent="-514350">
              <a:buNone/>
            </a:pPr>
            <a:r>
              <a:rPr lang="es-ES" b="1" dirty="0" smtClean="0">
                <a:solidFill>
                  <a:srgbClr val="FF0000"/>
                </a:solidFill>
              </a:rPr>
              <a:t>2)</a:t>
            </a:r>
            <a:r>
              <a:rPr lang="es-ES" dirty="0" smtClean="0"/>
              <a:t>  Príncipes del rey, los </a:t>
            </a:r>
            <a:r>
              <a:rPr lang="es-ES" b="1" u="sng" dirty="0" smtClean="0">
                <a:solidFill>
                  <a:srgbClr val="FF0000"/>
                </a:solidFill>
              </a:rPr>
              <a:t>20 ministros</a:t>
            </a:r>
            <a:r>
              <a:rPr lang="es-ES" dirty="0" smtClean="0"/>
              <a:t> del gobierno que eran responsables ante el rey haciendo que el decreto se cumpliera en la 127 provincias.</a:t>
            </a:r>
          </a:p>
          <a:p>
            <a:pPr marL="514350" indent="-514350">
              <a:buAutoNum type="arabicParenR"/>
            </a:pPr>
            <a:endParaRPr lang="es-ES" dirty="0" smtClean="0"/>
          </a:p>
          <a:p>
            <a:pPr marL="514350" indent="-514350">
              <a:buNone/>
            </a:pPr>
            <a:r>
              <a:rPr lang="es-ES" b="1" dirty="0" smtClean="0">
                <a:solidFill>
                  <a:srgbClr val="FF0000"/>
                </a:solidFill>
              </a:rPr>
              <a:t>3)</a:t>
            </a:r>
            <a:r>
              <a:rPr lang="es-ES" dirty="0" smtClean="0"/>
              <a:t>  Capitanes de cada provincia, </a:t>
            </a:r>
            <a:r>
              <a:rPr lang="es-ES" b="1" u="sng" dirty="0" smtClean="0">
                <a:solidFill>
                  <a:srgbClr val="FF0000"/>
                </a:solidFill>
              </a:rPr>
              <a:t>gobernadores</a:t>
            </a:r>
            <a:r>
              <a:rPr lang="es-ES" dirty="0" smtClean="0"/>
              <a:t> de las 127 provincias.</a:t>
            </a:r>
          </a:p>
          <a:p>
            <a:pPr marL="514350" indent="-514350">
              <a:buAutoNum type="arabicParenR"/>
            </a:pPr>
            <a:endParaRPr lang="es-ES" dirty="0" smtClean="0"/>
          </a:p>
          <a:p>
            <a:pPr marL="514350" indent="-514350">
              <a:buNone/>
            </a:pPr>
            <a:r>
              <a:rPr lang="es-ES" b="1" dirty="0" smtClean="0">
                <a:solidFill>
                  <a:srgbClr val="FF0000"/>
                </a:solidFill>
              </a:rPr>
              <a:t>4)</a:t>
            </a:r>
            <a:r>
              <a:rPr lang="es-ES" dirty="0" smtClean="0"/>
              <a:t>  Principales de cada pueblo, </a:t>
            </a:r>
            <a:r>
              <a:rPr lang="es-ES" b="1" u="sng" dirty="0" smtClean="0">
                <a:solidFill>
                  <a:srgbClr val="FF0000"/>
                </a:solidFill>
              </a:rPr>
              <a:t>alcaldes municipales</a:t>
            </a:r>
            <a:r>
              <a:rPr lang="es-ES" dirty="0" smtClean="0"/>
              <a:t> que conocían a cada miembro de su comunidad, a cada Judío, sus nombres, y donde ubicarlos.</a:t>
            </a:r>
          </a:p>
          <a:p>
            <a:pPr marL="514350" indent="-514350">
              <a:buAutoNum type="arabicParenR"/>
            </a:pPr>
            <a:endParaRPr lang="es-ES" dirty="0" smtClean="0"/>
          </a:p>
          <a:p>
            <a:pPr marL="514350" indent="-514350">
              <a:buAutoNum type="arabicParenR"/>
            </a:pPr>
            <a:endParaRPr lang="es-ES" dirty="0" smtClean="0"/>
          </a:p>
          <a:p>
            <a:endParaRPr lang="es-ES" dirty="0"/>
          </a:p>
        </p:txBody>
      </p:sp>
    </p:spTree>
    <p:extLst>
      <p:ext uri="{BB962C8B-B14F-4D97-AF65-F5344CB8AC3E}">
        <p14:creationId xmlns:p14="http://schemas.microsoft.com/office/powerpoint/2010/main" val="217335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to="" calcmode="lin" valueType="num">
                                      <p:cBhvr>
                                        <p:cTn id="32"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4447" y="476673"/>
            <a:ext cx="11331388" cy="5649491"/>
          </a:xfrm>
          <a:solidFill>
            <a:srgbClr val="00B0F0"/>
          </a:solidFill>
        </p:spPr>
        <p:txBody>
          <a:bodyPr>
            <a:normAutofit lnSpcReduction="10000"/>
          </a:bodyPr>
          <a:lstStyle/>
          <a:p>
            <a:pPr>
              <a:buNone/>
            </a:pPr>
            <a:r>
              <a:rPr lang="es-ES" sz="3500" b="1" dirty="0">
                <a:solidFill>
                  <a:srgbClr val="FF0000"/>
                </a:solidFill>
              </a:rPr>
              <a:t>Vers.13-15.</a:t>
            </a:r>
          </a:p>
          <a:p>
            <a:pPr algn="ctr">
              <a:buNone/>
            </a:pPr>
            <a:r>
              <a:rPr lang="es-ES" dirty="0" smtClean="0"/>
              <a:t>  Y fueron enviadas cartas por medio de correos, a todas las 127 provincias del rey, para </a:t>
            </a:r>
            <a:r>
              <a:rPr lang="es-ES" b="1" dirty="0" smtClean="0">
                <a:solidFill>
                  <a:srgbClr val="FFFF00"/>
                </a:solidFill>
              </a:rPr>
              <a:t>destruir, matar y exterminar a todos los judíos, jóvenes y viejos, mujeres y niños, en un mismo día</a:t>
            </a:r>
            <a:r>
              <a:rPr lang="es-ES" dirty="0" smtClean="0"/>
              <a:t>, el trece del duodécimo mes, y para </a:t>
            </a:r>
            <a:r>
              <a:rPr lang="es-ES" b="1" dirty="0" smtClean="0">
                <a:solidFill>
                  <a:srgbClr val="FFFF00"/>
                </a:solidFill>
              </a:rPr>
              <a:t>apoderarse de sus vienes. </a:t>
            </a:r>
          </a:p>
          <a:p>
            <a:endParaRPr lang="es-ES" dirty="0" smtClean="0"/>
          </a:p>
          <a:p>
            <a:r>
              <a:rPr lang="es-ES" dirty="0" smtClean="0"/>
              <a:t>14 El texto del escrito se promulgó como </a:t>
            </a:r>
            <a:r>
              <a:rPr lang="es-ES" b="1" dirty="0" smtClean="0">
                <a:solidFill>
                  <a:srgbClr val="FFFF00"/>
                </a:solidFill>
              </a:rPr>
              <a:t>ley </a:t>
            </a:r>
            <a:r>
              <a:rPr lang="es-ES" dirty="0" smtClean="0"/>
              <a:t>para cada provincia, y fue publicado a todos los pueblos, a fin de que estuviesen </a:t>
            </a:r>
            <a:r>
              <a:rPr lang="es-ES" b="1" dirty="0" smtClean="0">
                <a:solidFill>
                  <a:srgbClr val="FFFF00"/>
                </a:solidFill>
              </a:rPr>
              <a:t>apercibidos para aquel día</a:t>
            </a:r>
            <a:r>
              <a:rPr lang="es-ES" dirty="0" smtClean="0"/>
              <a:t>. 15 Y los correos salieron de prisa por mandato del rey… El </a:t>
            </a:r>
            <a:r>
              <a:rPr lang="es-ES" b="1" dirty="0" smtClean="0">
                <a:solidFill>
                  <a:srgbClr val="FFFF00"/>
                </a:solidFill>
              </a:rPr>
              <a:t>rey</a:t>
            </a:r>
            <a:r>
              <a:rPr lang="es-ES" dirty="0" smtClean="0"/>
              <a:t> y </a:t>
            </a:r>
            <a:r>
              <a:rPr lang="es-ES" b="1" dirty="0" smtClean="0">
                <a:solidFill>
                  <a:srgbClr val="FFFF00"/>
                </a:solidFill>
              </a:rPr>
              <a:t>Amán </a:t>
            </a:r>
            <a:r>
              <a:rPr lang="es-ES" dirty="0" smtClean="0"/>
              <a:t>se</a:t>
            </a:r>
            <a:r>
              <a:rPr lang="es-ES" b="1" dirty="0" smtClean="0">
                <a:solidFill>
                  <a:srgbClr val="FFFF00"/>
                </a:solidFill>
              </a:rPr>
              <a:t> </a:t>
            </a:r>
            <a:r>
              <a:rPr lang="es-ES" b="1" u="sng" dirty="0" smtClean="0">
                <a:solidFill>
                  <a:srgbClr val="FFFF00"/>
                </a:solidFill>
              </a:rPr>
              <a:t>sentaron a beber</a:t>
            </a:r>
            <a:r>
              <a:rPr lang="es-ES" dirty="0" smtClean="0"/>
              <a:t>, pero la ciudad de Susa quedó </a:t>
            </a:r>
            <a:r>
              <a:rPr lang="es-ES" b="1" dirty="0" smtClean="0">
                <a:solidFill>
                  <a:srgbClr val="FFFF00"/>
                </a:solidFill>
              </a:rPr>
              <a:t>conmovida. </a:t>
            </a:r>
            <a:endParaRPr lang="es-ES" b="1" dirty="0">
              <a:solidFill>
                <a:srgbClr val="FFFF00"/>
              </a:solidFill>
            </a:endParaRPr>
          </a:p>
        </p:txBody>
      </p:sp>
    </p:spTree>
    <p:extLst>
      <p:ext uri="{BB962C8B-B14F-4D97-AF65-F5344CB8AC3E}">
        <p14:creationId xmlns:p14="http://schemas.microsoft.com/office/powerpoint/2010/main" val="1195206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a:bodyPr>
          <a:lstStyle/>
          <a:p>
            <a:r>
              <a:rPr lang="es-ES" sz="4800" b="1" dirty="0">
                <a:solidFill>
                  <a:srgbClr val="FF0000"/>
                </a:solidFill>
              </a:rPr>
              <a:t>¿Què contenía la carta?</a:t>
            </a:r>
          </a:p>
        </p:txBody>
      </p:sp>
      <p:sp>
        <p:nvSpPr>
          <p:cNvPr id="3" name="2 Marcador de contenido"/>
          <p:cNvSpPr>
            <a:spLocks noGrp="1"/>
          </p:cNvSpPr>
          <p:nvPr>
            <p:ph idx="1"/>
          </p:nvPr>
        </p:nvSpPr>
        <p:spPr>
          <a:solidFill>
            <a:srgbClr val="00B0F0"/>
          </a:solidFill>
        </p:spPr>
        <p:txBody>
          <a:bodyPr/>
          <a:lstStyle/>
          <a:p>
            <a:pPr algn="ctr">
              <a:buNone/>
            </a:pPr>
            <a:r>
              <a:rPr lang="es-ES" dirty="0" smtClean="0"/>
              <a:t>   </a:t>
            </a:r>
            <a:r>
              <a:rPr lang="es-ES" sz="3600" dirty="0" smtClean="0"/>
              <a:t>En lo relacionado al pueblo de Israel, en la carta decía el rey: “Amán, os denunció que se halla diseminado, entre todas las tribus del universo, un pueblo </a:t>
            </a:r>
            <a:r>
              <a:rPr lang="es-ES" sz="3600" dirty="0" smtClean="0">
                <a:solidFill>
                  <a:srgbClr val="FFFF00"/>
                </a:solidFill>
              </a:rPr>
              <a:t>hostil, opuesto </a:t>
            </a:r>
            <a:r>
              <a:rPr lang="es-ES" sz="3600" dirty="0" smtClean="0"/>
              <a:t>por sus leyes a todas las gentes, que </a:t>
            </a:r>
            <a:r>
              <a:rPr lang="es-ES" sz="3600" dirty="0" smtClean="0">
                <a:solidFill>
                  <a:srgbClr val="FFFF00"/>
                </a:solidFill>
              </a:rPr>
              <a:t>rechaza</a:t>
            </a:r>
            <a:r>
              <a:rPr lang="es-ES" sz="3600" dirty="0" smtClean="0"/>
              <a:t> </a:t>
            </a:r>
            <a:r>
              <a:rPr lang="es-ES" sz="3600" dirty="0" smtClean="0">
                <a:solidFill>
                  <a:srgbClr val="FFFF00"/>
                </a:solidFill>
              </a:rPr>
              <a:t>constantemente las ordenes reales</a:t>
            </a:r>
            <a:r>
              <a:rPr lang="es-ES" sz="3600" dirty="0" smtClean="0"/>
              <a:t>, de modo que no hay seguridad en el programa de gobierno que nosotros, con indiscutible acierto, venimos ejecutando.</a:t>
            </a:r>
            <a:endParaRPr lang="es-ES" sz="3600" dirty="0"/>
          </a:p>
        </p:txBody>
      </p:sp>
    </p:spTree>
    <p:extLst>
      <p:ext uri="{BB962C8B-B14F-4D97-AF65-F5344CB8AC3E}">
        <p14:creationId xmlns:p14="http://schemas.microsoft.com/office/powerpoint/2010/main" val="112168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012" y="476672"/>
            <a:ext cx="11689976" cy="5976664"/>
          </a:xfrm>
          <a:solidFill>
            <a:schemeClr val="accent1">
              <a:lumMod val="20000"/>
              <a:lumOff val="80000"/>
            </a:schemeClr>
          </a:solidFill>
        </p:spPr>
        <p:txBody>
          <a:bodyPr>
            <a:normAutofit fontScale="85000" lnSpcReduction="20000"/>
          </a:bodyPr>
          <a:lstStyle/>
          <a:p>
            <a:r>
              <a:rPr lang="es-ES" dirty="0" smtClean="0"/>
              <a:t>“Considerando, pues, que este pueblo se mantiene </a:t>
            </a:r>
            <a:r>
              <a:rPr lang="es-ES" b="1" dirty="0" smtClean="0">
                <a:solidFill>
                  <a:srgbClr val="FF0000"/>
                </a:solidFill>
              </a:rPr>
              <a:t>aislado</a:t>
            </a:r>
            <a:r>
              <a:rPr lang="es-ES" dirty="0" smtClean="0"/>
              <a:t> y en total </a:t>
            </a:r>
            <a:r>
              <a:rPr lang="es-ES" b="1" dirty="0" smtClean="0">
                <a:solidFill>
                  <a:srgbClr val="FF0000"/>
                </a:solidFill>
              </a:rPr>
              <a:t>oposición</a:t>
            </a:r>
            <a:r>
              <a:rPr lang="es-ES" dirty="0" smtClean="0"/>
              <a:t> a todos los hombres, que vive según leyes </a:t>
            </a:r>
            <a:r>
              <a:rPr lang="es-ES" b="1" dirty="0" smtClean="0">
                <a:solidFill>
                  <a:srgbClr val="FF0000"/>
                </a:solidFill>
              </a:rPr>
              <a:t>exóticas</a:t>
            </a:r>
            <a:r>
              <a:rPr lang="es-ES" dirty="0" smtClean="0"/>
              <a:t> y es </a:t>
            </a:r>
            <a:r>
              <a:rPr lang="es-ES" b="1" dirty="0" smtClean="0">
                <a:solidFill>
                  <a:srgbClr val="FF0000"/>
                </a:solidFill>
              </a:rPr>
              <a:t>hostil</a:t>
            </a:r>
            <a:r>
              <a:rPr lang="es-ES" dirty="0" smtClean="0"/>
              <a:t> a nuestros intereses, llevando a cabo los peores </a:t>
            </a:r>
            <a:r>
              <a:rPr lang="es-ES" b="1" dirty="0" smtClean="0">
                <a:solidFill>
                  <a:srgbClr val="FF0000"/>
                </a:solidFill>
              </a:rPr>
              <a:t>crímenes</a:t>
            </a:r>
            <a:r>
              <a:rPr lang="es-ES" dirty="0" smtClean="0"/>
              <a:t> para que no se consiga la estabilidad del reino,</a:t>
            </a:r>
          </a:p>
          <a:p>
            <a:endParaRPr lang="es-ES" dirty="0" smtClean="0"/>
          </a:p>
          <a:p>
            <a:r>
              <a:rPr lang="es-ES" dirty="0" smtClean="0"/>
              <a:t> hemos </a:t>
            </a:r>
            <a:r>
              <a:rPr lang="es-ES" b="1" dirty="0" smtClean="0">
                <a:solidFill>
                  <a:srgbClr val="FF0000"/>
                </a:solidFill>
              </a:rPr>
              <a:t>decidido</a:t>
            </a:r>
            <a:r>
              <a:rPr lang="es-ES" dirty="0" smtClean="0"/>
              <a:t> que todos los que os han sido señalados en las cartas de Amán, encargado de nuestros negocios y nuestro segundo padre, </a:t>
            </a:r>
          </a:p>
          <a:p>
            <a:pPr>
              <a:buNone/>
            </a:pPr>
            <a:endParaRPr lang="es-ES" dirty="0" smtClean="0"/>
          </a:p>
          <a:p>
            <a:r>
              <a:rPr lang="es-ES" dirty="0" smtClean="0"/>
              <a:t>sean </a:t>
            </a:r>
            <a:r>
              <a:rPr lang="es-ES" b="1" dirty="0" smtClean="0">
                <a:solidFill>
                  <a:srgbClr val="FF0000"/>
                </a:solidFill>
              </a:rPr>
              <a:t>exterminados</a:t>
            </a:r>
            <a:r>
              <a:rPr lang="es-ES" dirty="0" smtClean="0"/>
              <a:t> de </a:t>
            </a:r>
            <a:r>
              <a:rPr lang="es-ES" b="1" dirty="0" smtClean="0">
                <a:solidFill>
                  <a:srgbClr val="FF0000"/>
                </a:solidFill>
              </a:rPr>
              <a:t>raíz</a:t>
            </a:r>
            <a:r>
              <a:rPr lang="es-ES" dirty="0" smtClean="0"/>
              <a:t>, con sus </a:t>
            </a:r>
            <a:r>
              <a:rPr lang="es-ES" b="1" dirty="0" smtClean="0">
                <a:solidFill>
                  <a:srgbClr val="FF0000"/>
                </a:solidFill>
              </a:rPr>
              <a:t>mujeres</a:t>
            </a:r>
            <a:r>
              <a:rPr lang="es-ES" dirty="0" smtClean="0"/>
              <a:t> y sus </a:t>
            </a:r>
            <a:r>
              <a:rPr lang="es-ES" b="1" dirty="0" smtClean="0">
                <a:solidFill>
                  <a:srgbClr val="FF0000"/>
                </a:solidFill>
              </a:rPr>
              <a:t>niños,</a:t>
            </a:r>
            <a:r>
              <a:rPr lang="es-ES" dirty="0" smtClean="0"/>
              <a:t> por la espada de sus enemigos, sin ninguna </a:t>
            </a:r>
            <a:r>
              <a:rPr lang="es-ES" b="1" dirty="0" smtClean="0">
                <a:solidFill>
                  <a:srgbClr val="FF0000"/>
                </a:solidFill>
              </a:rPr>
              <a:t>compasión ni misericordia</a:t>
            </a:r>
            <a:r>
              <a:rPr lang="es-ES" dirty="0" smtClean="0"/>
              <a:t>, el día catorce del mes doce de Adrar del presente año, de modo que los </a:t>
            </a:r>
            <a:r>
              <a:rPr lang="es-ES" b="1" dirty="0" smtClean="0">
                <a:solidFill>
                  <a:srgbClr val="FF0000"/>
                </a:solidFill>
              </a:rPr>
              <a:t>malévolos de ayer y hoy desciendan en un solo día al hades por la violencia y nos permitan gozar, en los días futuros, de perpetua paz y seguridad”.</a:t>
            </a:r>
            <a:r>
              <a:rPr lang="es-ES" dirty="0" smtClean="0"/>
              <a:t> </a:t>
            </a:r>
          </a:p>
          <a:p>
            <a:endParaRPr lang="es-ES" dirty="0" smtClean="0"/>
          </a:p>
          <a:p>
            <a:r>
              <a:rPr lang="es-ES" dirty="0" smtClean="0"/>
              <a:t>Esta copia se distribuyó por todo el imperio en el periodo de un mes, a lo sumo dos meses.</a:t>
            </a:r>
            <a:endParaRPr lang="es-ES" dirty="0"/>
          </a:p>
        </p:txBody>
      </p:sp>
    </p:spTree>
    <p:extLst>
      <p:ext uri="{BB962C8B-B14F-4D97-AF65-F5344CB8AC3E}">
        <p14:creationId xmlns:p14="http://schemas.microsoft.com/office/powerpoint/2010/main" val="3446757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a:bodyPr>
          <a:lstStyle/>
          <a:p>
            <a:r>
              <a:rPr lang="es-ES" sz="4800" b="1" dirty="0">
                <a:solidFill>
                  <a:srgbClr val="FFFF00"/>
                </a:solidFill>
              </a:rPr>
              <a:t>¿Cuál era el sistema de correo?</a:t>
            </a:r>
          </a:p>
        </p:txBody>
      </p:sp>
      <p:sp>
        <p:nvSpPr>
          <p:cNvPr id="3" name="2 Marcador de contenido"/>
          <p:cNvSpPr>
            <a:spLocks noGrp="1"/>
          </p:cNvSpPr>
          <p:nvPr>
            <p:ph idx="1"/>
          </p:nvPr>
        </p:nvSpPr>
        <p:spPr>
          <a:xfrm>
            <a:off x="609599" y="1600200"/>
            <a:ext cx="7225553" cy="4853136"/>
          </a:xfrm>
          <a:solidFill>
            <a:srgbClr val="00B0F0"/>
          </a:solidFill>
        </p:spPr>
        <p:txBody>
          <a:bodyPr>
            <a:normAutofit/>
          </a:bodyPr>
          <a:lstStyle/>
          <a:p>
            <a:r>
              <a:rPr lang="es-ES" sz="3600" dirty="0" smtClean="0"/>
              <a:t>El historiador Jenofonte describe el método utilizado por los Persas así: “hay establos para </a:t>
            </a:r>
            <a:r>
              <a:rPr lang="es-ES" sz="3600" dirty="0" smtClean="0">
                <a:solidFill>
                  <a:srgbClr val="FFFF00"/>
                </a:solidFill>
              </a:rPr>
              <a:t>caballos</a:t>
            </a:r>
            <a:r>
              <a:rPr lang="es-ES" sz="3600" dirty="0" smtClean="0"/>
              <a:t> a lo largo de los diversos caminos, y están separados entre si por la distancia que un caballo puede recorrer en un </a:t>
            </a:r>
            <a:r>
              <a:rPr lang="es-ES" sz="3600" dirty="0" smtClean="0">
                <a:solidFill>
                  <a:srgbClr val="FFFF00"/>
                </a:solidFill>
              </a:rPr>
              <a:t>día.</a:t>
            </a:r>
            <a:r>
              <a:rPr lang="es-ES" sz="3600" dirty="0" smtClean="0"/>
              <a:t> </a:t>
            </a:r>
          </a:p>
        </p:txBody>
      </p:sp>
      <p:pic>
        <p:nvPicPr>
          <p:cNvPr id="7170" name="Picture 2" descr="http://t1.gstatic.com/images?q=tbn:5WrRVeeVGZvLMM:http://img237.imageshack.us/img237/2222/2yy9sw3.jpg">
            <a:hlinkClick r:id="rId2"/>
          </p:cNvPr>
          <p:cNvPicPr>
            <a:picLocks noChangeAspect="1" noChangeArrowheads="1"/>
          </p:cNvPicPr>
          <p:nvPr/>
        </p:nvPicPr>
        <p:blipFill>
          <a:blip r:embed="rId3" cstate="print"/>
          <a:srcRect/>
          <a:stretch>
            <a:fillRect/>
          </a:stretch>
        </p:blipFill>
        <p:spPr bwMode="auto">
          <a:xfrm>
            <a:off x="7982000" y="1902532"/>
            <a:ext cx="3600400" cy="4248472"/>
          </a:xfrm>
          <a:prstGeom prst="rect">
            <a:avLst/>
          </a:prstGeom>
          <a:noFill/>
        </p:spPr>
      </p:pic>
    </p:spTree>
    <p:extLst>
      <p:ext uri="{BB962C8B-B14F-4D97-AF65-F5344CB8AC3E}">
        <p14:creationId xmlns:p14="http://schemas.microsoft.com/office/powerpoint/2010/main" val="221968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7170"/>
                                        </p:tgtEl>
                                        <p:attrNameLst>
                                          <p:attrName>style.visibility</p:attrName>
                                        </p:attrNameLst>
                                      </p:cBhvr>
                                      <p:to>
                                        <p:strVal val="visible"/>
                                      </p:to>
                                    </p:set>
                                    <p:anim to="" calcmode="lin" valueType="num">
                                      <p:cBhvr>
                                        <p:cTn id="13" dur="1" fill="hold"/>
                                        <p:tgtEl>
                                          <p:spTgt spid="7170"/>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bg/>
                                          </p:spTgt>
                                        </p:tgtEl>
                                        <p:attrNameLst>
                                          <p:attrName>style.visibility</p:attrName>
                                        </p:attrNameLst>
                                      </p:cBhvr>
                                      <p:to>
                                        <p:strVal val="visible"/>
                                      </p:to>
                                    </p:set>
                                    <p:anim to="" calcmode="lin" valueType="num">
                                      <p:cBhvr>
                                        <p:cTn id="18" dur="1" fill="hold"/>
                                        <p:tgtEl>
                                          <p:spTgt spid="3">
                                            <p:bg/>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to="" calcmode="lin" valueType="num">
                                      <p:cBhvr>
                                        <p:cTn id="23"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011" y="260648"/>
            <a:ext cx="11474823" cy="2984576"/>
          </a:xfrm>
          <a:solidFill>
            <a:schemeClr val="accent3">
              <a:lumMod val="20000"/>
              <a:lumOff val="80000"/>
            </a:schemeClr>
          </a:solidFill>
        </p:spPr>
        <p:txBody>
          <a:bodyPr>
            <a:normAutofit/>
          </a:bodyPr>
          <a:lstStyle/>
          <a:p>
            <a:pPr marL="0" indent="0" algn="ctr">
              <a:buNone/>
            </a:pPr>
            <a:r>
              <a:rPr lang="es-ES" sz="2800" dirty="0"/>
              <a:t>En todos los establos hay una cantidad de caballos y jinetes. Hay un jefe que preside en cada establo. Recibe los mensajes, los hombres y los caballos cansados, y los hace proseguir la marcha con caballos y jinetes descansados. A veces no hay interrupción en el transporte ni aun de noche, ya que el correo nocturno empalma con el correo diurno y sigue su camino. </a:t>
            </a:r>
            <a:endParaRPr lang="es-ES" sz="2800" dirty="0" smtClean="0"/>
          </a:p>
          <a:p>
            <a:pPr marL="0" indent="0" algn="ctr">
              <a:buNone/>
            </a:pPr>
            <a:r>
              <a:rPr lang="es-ES" sz="2800" dirty="0" smtClean="0"/>
              <a:t>Este </a:t>
            </a:r>
            <a:r>
              <a:rPr lang="es-ES" sz="2800" dirty="0"/>
              <a:t>era trasporte más rápido”.</a:t>
            </a:r>
          </a:p>
          <a:p>
            <a:endParaRPr lang="es-ES" sz="2800" dirty="0"/>
          </a:p>
        </p:txBody>
      </p:sp>
      <p:pic>
        <p:nvPicPr>
          <p:cNvPr id="4" name="Picture 4" descr="http://www.portalplanetasedna.com.ar/figura_persas00.jpg"/>
          <p:cNvPicPr>
            <a:picLocks noChangeAspect="1" noChangeArrowheads="1"/>
          </p:cNvPicPr>
          <p:nvPr/>
        </p:nvPicPr>
        <p:blipFill>
          <a:blip r:embed="rId2" cstate="print"/>
          <a:srcRect/>
          <a:stretch>
            <a:fillRect/>
          </a:stretch>
        </p:blipFill>
        <p:spPr bwMode="auto">
          <a:xfrm>
            <a:off x="1560367" y="3409619"/>
            <a:ext cx="8568952" cy="3312368"/>
          </a:xfrm>
          <a:prstGeom prst="rect">
            <a:avLst/>
          </a:prstGeom>
          <a:noFill/>
        </p:spPr>
      </p:pic>
    </p:spTree>
    <p:extLst>
      <p:ext uri="{BB962C8B-B14F-4D97-AF65-F5344CB8AC3E}">
        <p14:creationId xmlns:p14="http://schemas.microsoft.com/office/powerpoint/2010/main" val="270669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70C0"/>
          </a:solidFill>
        </p:spPr>
        <p:txBody>
          <a:bodyPr>
            <a:normAutofit fontScale="90000"/>
          </a:bodyPr>
          <a:lstStyle/>
          <a:p>
            <a:r>
              <a:rPr lang="es-ES" b="1" dirty="0" smtClean="0">
                <a:solidFill>
                  <a:srgbClr val="FFFF00"/>
                </a:solidFill>
              </a:rPr>
              <a:t>¿Cuál fue la actitud de los judíos ante semejante peligro?</a:t>
            </a:r>
            <a:endParaRPr lang="es-ES" b="1" dirty="0">
              <a:solidFill>
                <a:srgbClr val="FFFF00"/>
              </a:solidFill>
            </a:endParaRPr>
          </a:p>
        </p:txBody>
      </p:sp>
      <p:sp>
        <p:nvSpPr>
          <p:cNvPr id="3" name="2 Marcador de contenido"/>
          <p:cNvSpPr>
            <a:spLocks noGrp="1"/>
          </p:cNvSpPr>
          <p:nvPr>
            <p:ph idx="1"/>
          </p:nvPr>
        </p:nvSpPr>
        <p:spPr>
          <a:xfrm>
            <a:off x="322729" y="1600200"/>
            <a:ext cx="7548283" cy="4853136"/>
          </a:xfrm>
          <a:solidFill>
            <a:srgbClr val="FFFF00"/>
          </a:solidFill>
        </p:spPr>
        <p:txBody>
          <a:bodyPr>
            <a:noAutofit/>
          </a:bodyPr>
          <a:lstStyle/>
          <a:p>
            <a:pPr marL="0" indent="0" algn="ctr">
              <a:buNone/>
            </a:pPr>
            <a:r>
              <a:rPr lang="es-ES" dirty="0"/>
              <a:t>En cada provincia y lugar donde llegaba la orden del rey, hubo entre los judíos gran </a:t>
            </a:r>
            <a:r>
              <a:rPr lang="es-ES" b="1" dirty="0">
                <a:solidFill>
                  <a:srgbClr val="FF0000"/>
                </a:solidFill>
              </a:rPr>
              <a:t>luto</a:t>
            </a:r>
            <a:r>
              <a:rPr lang="es-ES" dirty="0"/>
              <a:t>, </a:t>
            </a:r>
            <a:r>
              <a:rPr lang="es-ES" b="1" dirty="0">
                <a:solidFill>
                  <a:srgbClr val="FF0000"/>
                </a:solidFill>
              </a:rPr>
              <a:t>lloro</a:t>
            </a:r>
            <a:r>
              <a:rPr lang="es-ES" dirty="0"/>
              <a:t> y </a:t>
            </a:r>
            <a:r>
              <a:rPr lang="es-ES" b="1" dirty="0">
                <a:solidFill>
                  <a:srgbClr val="FF0000"/>
                </a:solidFill>
              </a:rPr>
              <a:t>lamento</a:t>
            </a:r>
            <a:r>
              <a:rPr lang="es-ES" dirty="0"/>
              <a:t>. </a:t>
            </a:r>
            <a:r>
              <a:rPr lang="es-ES" b="1" u="sng" dirty="0">
                <a:solidFill>
                  <a:srgbClr val="0070C0"/>
                </a:solidFill>
              </a:rPr>
              <a:t>Saco y ceniza fue la cama de muchos.</a:t>
            </a:r>
          </a:p>
          <a:p>
            <a:pPr>
              <a:buNone/>
            </a:pPr>
            <a:endParaRPr lang="es-ES" dirty="0"/>
          </a:p>
          <a:p>
            <a:pPr algn="ctr">
              <a:buNone/>
            </a:pPr>
            <a:r>
              <a:rPr lang="es-ES" dirty="0"/>
              <a:t>     Se apoyaron en Dios como nunca antes lo habían hecho. tuvieron tres días de ayuno, vigilia, y estudio de la Palabra de Dios, lo que los condujo a una mayor santidad.</a:t>
            </a:r>
          </a:p>
        </p:txBody>
      </p:sp>
      <p:pic>
        <p:nvPicPr>
          <p:cNvPr id="6146" name="Picture 2" descr="http://t3.gstatic.com/images?q=tbn:jotPUvh8Snly3M:http://3.bp.blogspot.com/_ah3QrnExm44/R7buKFh2CAI/AAAAAAAABfU/aMHa6Dl8wEU/s320/lamento.bmp">
            <a:hlinkClick r:id="rId2"/>
          </p:cNvPr>
          <p:cNvPicPr>
            <a:picLocks noChangeAspect="1" noChangeArrowheads="1"/>
          </p:cNvPicPr>
          <p:nvPr/>
        </p:nvPicPr>
        <p:blipFill>
          <a:blip r:embed="rId3" cstate="print"/>
          <a:srcRect/>
          <a:stretch>
            <a:fillRect/>
          </a:stretch>
        </p:blipFill>
        <p:spPr bwMode="auto">
          <a:xfrm>
            <a:off x="9062120" y="1667235"/>
            <a:ext cx="2520280" cy="1872208"/>
          </a:xfrm>
          <a:prstGeom prst="rect">
            <a:avLst/>
          </a:prstGeom>
          <a:noFill/>
        </p:spPr>
      </p:pic>
      <p:pic>
        <p:nvPicPr>
          <p:cNvPr id="6147" name="Picture 3" descr="C:\Users\HUMBERTO\Pictures\Bíblicas\0MCVQ7CAQT27RPCABIWDNYCAJ3A24KCATLOSULCAAQ2VSPCA81CWTFCAXZXFCVCA65A7KKCAH8TZP7CAU5WBCRCAIZ383HCAUFLGBXCAUGVMM5CAE0PUYOCA73RS9VCAPX63WECAYK16Y8CANG59XB.jpg"/>
          <p:cNvPicPr>
            <a:picLocks noChangeAspect="1" noChangeArrowheads="1"/>
          </p:cNvPicPr>
          <p:nvPr/>
        </p:nvPicPr>
        <p:blipFill>
          <a:blip r:embed="rId4" cstate="print"/>
          <a:srcRect/>
          <a:stretch>
            <a:fillRect/>
          </a:stretch>
        </p:blipFill>
        <p:spPr bwMode="auto">
          <a:xfrm>
            <a:off x="8126016" y="3789040"/>
            <a:ext cx="3456384" cy="2448272"/>
          </a:xfrm>
          <a:prstGeom prst="rect">
            <a:avLst/>
          </a:prstGeom>
          <a:noFill/>
        </p:spPr>
      </p:pic>
    </p:spTree>
    <p:extLst>
      <p:ext uri="{BB962C8B-B14F-4D97-AF65-F5344CB8AC3E}">
        <p14:creationId xmlns:p14="http://schemas.microsoft.com/office/powerpoint/2010/main" val="820811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 to="" calcmode="lin" valueType="num">
                                      <p:cBhvr>
                                        <p:cTn id="12" dur="1" fill="hold"/>
                                        <p:tgtEl>
                                          <p:spTgt spid="614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diamond(in)">
                                      <p:cBhvr>
                                        <p:cTn id="17" dur="20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diamond(in)">
                                      <p:cBhvr>
                                        <p:cTn id="22" dur="20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6147"/>
                                        </p:tgtEl>
                                        <p:attrNameLst>
                                          <p:attrName>style.visibility</p:attrName>
                                        </p:attrNameLst>
                                      </p:cBhvr>
                                      <p:to>
                                        <p:strVal val="visible"/>
                                      </p:to>
                                    </p:set>
                                    <p:anim to="" calcmode="lin" valueType="num">
                                      <p:cBhvr>
                                        <p:cTn id="27" dur="1" fill="hold"/>
                                        <p:tgtEl>
                                          <p:spTgt spid="614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to="" calcmode="lin" valueType="num">
                                      <p:cBhvr>
                                        <p:cTn id="3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9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12375" y="404664"/>
            <a:ext cx="11313459" cy="6048672"/>
          </a:xfrm>
          <a:solidFill>
            <a:srgbClr val="FFFF00"/>
          </a:solidFill>
        </p:spPr>
        <p:txBody>
          <a:bodyPr>
            <a:normAutofit fontScale="92500" lnSpcReduction="10000"/>
          </a:bodyPr>
          <a:lstStyle/>
          <a:p>
            <a:pPr algn="ctr">
              <a:buNone/>
            </a:pPr>
            <a:r>
              <a:rPr lang="es-ES" dirty="0" smtClean="0"/>
              <a:t>    En esa hora de crisis, Mardoqueo le dice a Ester: </a:t>
            </a:r>
            <a:r>
              <a:rPr lang="es-ES" b="1" dirty="0" smtClean="0"/>
              <a:t>“Porque si del todo callas ahora,</a:t>
            </a:r>
            <a:r>
              <a:rPr lang="es-ES" b="1" dirty="0" smtClean="0">
                <a:solidFill>
                  <a:srgbClr val="FF0000"/>
                </a:solidFill>
              </a:rPr>
              <a:t> respiro y liberación tendrán los judíos de otra parte”</a:t>
            </a:r>
            <a:r>
              <a:rPr lang="es-ES" b="1" dirty="0" smtClean="0"/>
              <a:t> </a:t>
            </a:r>
            <a:r>
              <a:rPr lang="es-ES" dirty="0" smtClean="0"/>
              <a:t>(Ester 4:14).</a:t>
            </a:r>
          </a:p>
          <a:p>
            <a:pPr>
              <a:buNone/>
            </a:pPr>
            <a:endParaRPr lang="es-ES" dirty="0" smtClean="0"/>
          </a:p>
          <a:p>
            <a:pPr algn="ctr">
              <a:buNone/>
            </a:pPr>
            <a:r>
              <a:rPr lang="es-ES" dirty="0" smtClean="0"/>
              <a:t>    </a:t>
            </a:r>
            <a:r>
              <a:rPr lang="es-ES" b="1" u="sng" dirty="0" smtClean="0"/>
              <a:t>Mardoqueo demostró dos cosas:</a:t>
            </a:r>
          </a:p>
          <a:p>
            <a:pPr algn="ctr">
              <a:buNone/>
            </a:pPr>
            <a:r>
              <a:rPr lang="es-ES" b="1" dirty="0" smtClean="0">
                <a:solidFill>
                  <a:srgbClr val="FF0000"/>
                </a:solidFill>
              </a:rPr>
              <a:t>1)</a:t>
            </a:r>
            <a:r>
              <a:rPr lang="es-ES" dirty="0" smtClean="0"/>
              <a:t>   Que obedecía los Mandamientos de Dios en todo tiempo y lugar. Y</a:t>
            </a:r>
          </a:p>
          <a:p>
            <a:pPr marL="514350" indent="-514350" algn="ctr">
              <a:buNone/>
            </a:pPr>
            <a:r>
              <a:rPr lang="es-ES" dirty="0" smtClean="0"/>
              <a:t>    </a:t>
            </a:r>
            <a:r>
              <a:rPr lang="es-ES" b="1" dirty="0" smtClean="0">
                <a:solidFill>
                  <a:srgbClr val="FF0000"/>
                </a:solidFill>
              </a:rPr>
              <a:t>2)</a:t>
            </a:r>
            <a:r>
              <a:rPr lang="es-ES" dirty="0" smtClean="0"/>
              <a:t>   Que confiaba en las bondadosas promesas de Dios, y su convencimiento de que al fin quedarían frustrados los propósitos de Amán. </a:t>
            </a:r>
          </a:p>
          <a:p>
            <a:pPr marL="514350" indent="-514350" algn="ctr">
              <a:buAutoNum type="arabicParenR"/>
            </a:pPr>
            <a:endParaRPr lang="es-ES" dirty="0" smtClean="0"/>
          </a:p>
          <a:p>
            <a:pPr marL="514350" indent="-514350" algn="ctr">
              <a:buNone/>
            </a:pPr>
            <a:r>
              <a:rPr lang="es-ES" dirty="0" smtClean="0"/>
              <a:t>    No sabía como, pero estaba seguro de que en una forma u otra llegaría la liberación.</a:t>
            </a:r>
            <a:endParaRPr lang="es-ES" dirty="0"/>
          </a:p>
        </p:txBody>
      </p:sp>
    </p:spTree>
    <p:extLst>
      <p:ext uri="{BB962C8B-B14F-4D97-AF65-F5344CB8AC3E}">
        <p14:creationId xmlns:p14="http://schemas.microsoft.com/office/powerpoint/2010/main" val="146036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2.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4" name="3 Rectángulo redondeado"/>
          <p:cNvSpPr/>
          <p:nvPr/>
        </p:nvSpPr>
        <p:spPr>
          <a:xfrm>
            <a:off x="3532093" y="3717032"/>
            <a:ext cx="8515673" cy="288032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a:solidFill>
                  <a:prstClr val="white"/>
                </a:solidFill>
                <a:latin typeface="Calibri"/>
              </a:rPr>
              <a:t>“Esto os serà ocaciòn de dar testimonio. </a:t>
            </a:r>
            <a:r>
              <a:rPr lang="es-ES" sz="3200" b="1" dirty="0">
                <a:solidFill>
                  <a:srgbClr val="FFFF00"/>
                </a:solidFill>
                <a:latin typeface="Calibri"/>
              </a:rPr>
              <a:t>Proponed  en vuestro corazòn no pensar còmo defenderos</a:t>
            </a:r>
            <a:r>
              <a:rPr lang="es-ES" sz="3200" dirty="0">
                <a:solidFill>
                  <a:prstClr val="white"/>
                </a:solidFill>
                <a:latin typeface="Calibri"/>
              </a:rPr>
              <a:t>. Porque yo os darè </a:t>
            </a:r>
            <a:r>
              <a:rPr lang="es-ES" sz="3200" b="1" dirty="0">
                <a:solidFill>
                  <a:srgbClr val="FFFF00"/>
                </a:solidFill>
                <a:latin typeface="Calibri"/>
              </a:rPr>
              <a:t>palabra y sabidurìa, que no podràn resistir ni contradecir los que se opongan”</a:t>
            </a:r>
            <a:r>
              <a:rPr lang="es-ES" sz="3200" dirty="0">
                <a:solidFill>
                  <a:prstClr val="black"/>
                </a:solidFill>
                <a:latin typeface="Calibri"/>
              </a:rPr>
              <a:t> ((Lucas 21:13-15).</a:t>
            </a:r>
          </a:p>
        </p:txBody>
      </p:sp>
      <p:sp>
        <p:nvSpPr>
          <p:cNvPr id="5" name="4 Rectángulo redondeado"/>
          <p:cNvSpPr/>
          <p:nvPr/>
        </p:nvSpPr>
        <p:spPr>
          <a:xfrm>
            <a:off x="268941" y="260648"/>
            <a:ext cx="9018494" cy="316835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a:solidFill>
                  <a:prstClr val="white"/>
                </a:solidFill>
                <a:latin typeface="Calibri"/>
              </a:rPr>
              <a:t>El Señor dijo a sus discípulos: “Seréis entregados aun por vuestros padres y hermanos, parientes y amigos. Y matarán a algunos de vosotros. Y seréis aborrecidos de todos por causa de mi Nombre. Pero ni un cabello de vuestra cabeza perecerá. </a:t>
            </a:r>
            <a:r>
              <a:rPr lang="es-ES" sz="2800" b="1" dirty="0">
                <a:solidFill>
                  <a:srgbClr val="FF0000"/>
                </a:solidFill>
                <a:latin typeface="Calibri"/>
              </a:rPr>
              <a:t>Perseverando firmes salvaréis vuestra vida”</a:t>
            </a:r>
            <a:r>
              <a:rPr lang="es-ES" sz="2800" dirty="0">
                <a:solidFill>
                  <a:prstClr val="white"/>
                </a:solidFill>
                <a:latin typeface="Calibri"/>
              </a:rPr>
              <a:t> </a:t>
            </a:r>
            <a:r>
              <a:rPr lang="es-ES" sz="2800" dirty="0">
                <a:solidFill>
                  <a:prstClr val="black"/>
                </a:solidFill>
                <a:latin typeface="Calibri"/>
              </a:rPr>
              <a:t>(Lucas 21:16-19).</a:t>
            </a:r>
          </a:p>
          <a:p>
            <a:endParaRPr lang="es-ES" dirty="0">
              <a:solidFill>
                <a:prstClr val="white"/>
              </a:solidFill>
              <a:latin typeface="Calibri"/>
            </a:endParaRPr>
          </a:p>
        </p:txBody>
      </p:sp>
      <p:pic>
        <p:nvPicPr>
          <p:cNvPr id="1028" name="Picture 4" descr="http://t0.gstatic.com/images?q=tbn:Kp9UHUHdJG8aMM:http://bendicionescristianaspr.com/wp-content/uploads/2009/10/jesus-urge-a-los-discipulos-a-orar-por-obreros.jpg">
            <a:hlinkClick r:id="rId2"/>
          </p:cNvPr>
          <p:cNvPicPr>
            <a:picLocks noChangeAspect="1" noChangeArrowheads="1"/>
          </p:cNvPicPr>
          <p:nvPr/>
        </p:nvPicPr>
        <p:blipFill>
          <a:blip r:embed="rId3" cstate="print"/>
          <a:srcRect/>
          <a:stretch>
            <a:fillRect/>
          </a:stretch>
        </p:blipFill>
        <p:spPr bwMode="auto">
          <a:xfrm>
            <a:off x="9527487" y="404664"/>
            <a:ext cx="2520280" cy="2880320"/>
          </a:xfrm>
          <a:prstGeom prst="rect">
            <a:avLst/>
          </a:prstGeom>
          <a:noFill/>
        </p:spPr>
      </p:pic>
      <p:pic>
        <p:nvPicPr>
          <p:cNvPr id="1030" name="Picture 6" descr="http://t2.gstatic.com/images?q=tbn:yZPmbB-LwsnzvM:http://aramo.files.wordpress.com/2010/06/interroga.jpg">
            <a:hlinkClick r:id="rId4"/>
          </p:cNvPr>
          <p:cNvPicPr>
            <a:picLocks noChangeAspect="1" noChangeArrowheads="1"/>
          </p:cNvPicPr>
          <p:nvPr/>
        </p:nvPicPr>
        <p:blipFill>
          <a:blip r:embed="rId5" cstate="print"/>
          <a:srcRect/>
          <a:stretch>
            <a:fillRect/>
          </a:stretch>
        </p:blipFill>
        <p:spPr bwMode="auto">
          <a:xfrm>
            <a:off x="268941" y="3717032"/>
            <a:ext cx="3096344" cy="2736304"/>
          </a:xfrm>
          <a:prstGeom prst="rect">
            <a:avLst/>
          </a:prstGeom>
          <a:noFill/>
        </p:spPr>
      </p:pic>
    </p:spTree>
    <p:extLst>
      <p:ext uri="{BB962C8B-B14F-4D97-AF65-F5344CB8AC3E}">
        <p14:creationId xmlns:p14="http://schemas.microsoft.com/office/powerpoint/2010/main" val="82831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to="" calcmode="lin" valueType="num">
                                      <p:cBhvr>
                                        <p:cTn id="7" dur="1" fill="hold"/>
                                        <p:tgtEl>
                                          <p:spTgt spid="102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 to="" calcmode="lin" valueType="num">
                                      <p:cBhvr>
                                        <p:cTn id="17" dur="1" fill="hold"/>
                                        <p:tgtEl>
                                          <p:spTgt spid="103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a:bodyPr>
          <a:lstStyle/>
          <a:p>
            <a:r>
              <a:rPr lang="es-ES" b="1" dirty="0" smtClean="0"/>
              <a:t>Un ejemplo de fe y obediencia inquebrantable</a:t>
            </a:r>
            <a:endParaRPr lang="es-ES" b="1" dirty="0"/>
          </a:p>
        </p:txBody>
      </p:sp>
      <p:sp>
        <p:nvSpPr>
          <p:cNvPr id="3" name="2 Marcador de contenido"/>
          <p:cNvSpPr>
            <a:spLocks noGrp="1"/>
          </p:cNvSpPr>
          <p:nvPr>
            <p:ph idx="1"/>
          </p:nvPr>
        </p:nvSpPr>
        <p:spPr>
          <a:xfrm>
            <a:off x="179293" y="1600201"/>
            <a:ext cx="11869271" cy="4525963"/>
          </a:xfrm>
          <a:solidFill>
            <a:srgbClr val="00B0F0"/>
          </a:solidFill>
        </p:spPr>
        <p:txBody>
          <a:bodyPr>
            <a:normAutofit/>
          </a:bodyPr>
          <a:lstStyle/>
          <a:p>
            <a:pPr algn="ctr"/>
            <a:r>
              <a:rPr lang="es-ES" sz="3600" dirty="0" smtClean="0">
                <a:solidFill>
                  <a:srgbClr val="FFFF00"/>
                </a:solidFill>
              </a:rPr>
              <a:t>Aún, después de que sabía lo que le esperaba, </a:t>
            </a:r>
            <a:r>
              <a:rPr lang="es-ES" sz="3600" b="1" u="sng" dirty="0" smtClean="0">
                <a:solidFill>
                  <a:srgbClr val="FFFF00"/>
                </a:solidFill>
              </a:rPr>
              <a:t>¿Cuál fue la actitud de Mardoqueo?</a:t>
            </a:r>
          </a:p>
          <a:p>
            <a:pPr marL="0" indent="0">
              <a:buNone/>
            </a:pPr>
            <a:r>
              <a:rPr lang="es-ES" sz="4000" b="1" dirty="0" smtClean="0">
                <a:solidFill>
                  <a:srgbClr val="FF0000"/>
                </a:solidFill>
              </a:rPr>
              <a:t>Ester </a:t>
            </a:r>
            <a:r>
              <a:rPr lang="es-ES" sz="4000" b="1" dirty="0">
                <a:solidFill>
                  <a:srgbClr val="FF0000"/>
                </a:solidFill>
              </a:rPr>
              <a:t>5:9.</a:t>
            </a:r>
          </a:p>
          <a:p>
            <a:r>
              <a:rPr lang="es-ES" sz="3600" dirty="0" smtClean="0"/>
              <a:t>Pero cuando (Amán) vio a Mardoqueo a la puerta del rey, que no se </a:t>
            </a:r>
            <a:r>
              <a:rPr lang="es-ES" sz="3600" dirty="0" smtClean="0">
                <a:solidFill>
                  <a:srgbClr val="FFFF00"/>
                </a:solidFill>
              </a:rPr>
              <a:t>levantaba</a:t>
            </a:r>
            <a:r>
              <a:rPr lang="es-ES" sz="3600" dirty="0" smtClean="0"/>
              <a:t> ni se </a:t>
            </a:r>
            <a:r>
              <a:rPr lang="es-ES" sz="3600" dirty="0" smtClean="0">
                <a:solidFill>
                  <a:srgbClr val="FFFF00"/>
                </a:solidFill>
              </a:rPr>
              <a:t>movía de su lugar</a:t>
            </a:r>
            <a:r>
              <a:rPr lang="es-ES" sz="3600" dirty="0" smtClean="0"/>
              <a:t>, se llenó de </a:t>
            </a:r>
            <a:r>
              <a:rPr lang="es-ES" sz="3600" dirty="0" smtClean="0">
                <a:solidFill>
                  <a:srgbClr val="FFFF00"/>
                </a:solidFill>
              </a:rPr>
              <a:t>ira</a:t>
            </a:r>
            <a:r>
              <a:rPr lang="es-ES" sz="3600" dirty="0" smtClean="0"/>
              <a:t> contra Mardoqueo. </a:t>
            </a:r>
            <a:endParaRPr lang="es-ES" sz="3600" dirty="0"/>
          </a:p>
        </p:txBody>
      </p:sp>
    </p:spTree>
    <p:extLst>
      <p:ext uri="{BB962C8B-B14F-4D97-AF65-F5344CB8AC3E}">
        <p14:creationId xmlns:p14="http://schemas.microsoft.com/office/powerpoint/2010/main" val="351467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ES" b="1" dirty="0" smtClean="0">
                <a:solidFill>
                  <a:srgbClr val="FFFF00"/>
                </a:solidFill>
              </a:rPr>
              <a:t>¿Què trama Amán para acelerar la muerte de Mardoqueo?</a:t>
            </a:r>
            <a:endParaRPr lang="es-ES" b="1" dirty="0">
              <a:solidFill>
                <a:srgbClr val="FFFF00"/>
              </a:solidFill>
            </a:endParaRPr>
          </a:p>
        </p:txBody>
      </p:sp>
      <p:sp>
        <p:nvSpPr>
          <p:cNvPr id="3" name="2 Marcador de contenido"/>
          <p:cNvSpPr>
            <a:spLocks noGrp="1"/>
          </p:cNvSpPr>
          <p:nvPr>
            <p:ph idx="1"/>
          </p:nvPr>
        </p:nvSpPr>
        <p:spPr>
          <a:xfrm>
            <a:off x="609600" y="1600200"/>
            <a:ext cx="10972800" cy="4925144"/>
          </a:xfrm>
          <a:solidFill>
            <a:schemeClr val="accent5">
              <a:lumMod val="60000"/>
              <a:lumOff val="40000"/>
            </a:schemeClr>
          </a:solidFill>
        </p:spPr>
        <p:txBody>
          <a:bodyPr>
            <a:normAutofit fontScale="92500"/>
          </a:bodyPr>
          <a:lstStyle/>
          <a:p>
            <a:r>
              <a:rPr lang="es-ES" sz="3300" b="1" dirty="0">
                <a:solidFill>
                  <a:srgbClr val="FF0000"/>
                </a:solidFill>
              </a:rPr>
              <a:t>Ester 6:14.</a:t>
            </a:r>
          </a:p>
          <a:p>
            <a:r>
              <a:rPr lang="es-ES" dirty="0" smtClean="0"/>
              <a:t>“Hagan una </a:t>
            </a:r>
            <a:r>
              <a:rPr lang="es-ES" b="1" dirty="0" smtClean="0">
                <a:solidFill>
                  <a:srgbClr val="FFFF00"/>
                </a:solidFill>
              </a:rPr>
              <a:t>horca alta de cincuenta codos</a:t>
            </a:r>
            <a:r>
              <a:rPr lang="es-ES" dirty="0" smtClean="0"/>
              <a:t>, en el patio de la casa (cap.7:9), para pedirle al rey que </a:t>
            </a:r>
            <a:r>
              <a:rPr lang="es-ES" b="1" dirty="0" smtClean="0">
                <a:solidFill>
                  <a:srgbClr val="FFFF00"/>
                </a:solidFill>
              </a:rPr>
              <a:t>colgara en ella a Mardoqueo. </a:t>
            </a:r>
          </a:p>
          <a:p>
            <a:endParaRPr lang="es-ES" sz="3300" b="1" u="sng" dirty="0">
              <a:solidFill>
                <a:srgbClr val="FFFF00"/>
              </a:solidFill>
            </a:endParaRPr>
          </a:p>
          <a:p>
            <a:r>
              <a:rPr lang="es-ES" sz="3300" b="1" u="sng" dirty="0">
                <a:solidFill>
                  <a:srgbClr val="FF0000"/>
                </a:solidFill>
              </a:rPr>
              <a:t>¿Què advertencia le hace Zeres esposa de  Amán?</a:t>
            </a:r>
          </a:p>
          <a:p>
            <a:endParaRPr lang="es-ES" dirty="0" smtClean="0"/>
          </a:p>
          <a:p>
            <a:r>
              <a:rPr lang="es-ES" dirty="0" smtClean="0"/>
              <a:t>“Si del linaje Judío es ese Mardoqueo, ante quien has empezado a caer, </a:t>
            </a:r>
            <a:r>
              <a:rPr lang="es-ES" b="1" u="sng" dirty="0" smtClean="0">
                <a:solidFill>
                  <a:srgbClr val="FFFF00"/>
                </a:solidFill>
              </a:rPr>
              <a:t>no lo vencerás</a:t>
            </a:r>
            <a:r>
              <a:rPr lang="es-ES" dirty="0" smtClean="0"/>
              <a:t>, antes sin remedio </a:t>
            </a:r>
            <a:r>
              <a:rPr lang="es-ES" b="1" dirty="0" smtClean="0">
                <a:solidFill>
                  <a:srgbClr val="FFFF00"/>
                </a:solidFill>
              </a:rPr>
              <a:t>caerás ante él”</a:t>
            </a:r>
            <a:r>
              <a:rPr lang="es-ES" dirty="0" smtClean="0"/>
              <a:t> (Ester 6:13). </a:t>
            </a:r>
            <a:endParaRPr lang="es-ES" dirty="0"/>
          </a:p>
        </p:txBody>
      </p:sp>
    </p:spTree>
    <p:extLst>
      <p:ext uri="{BB962C8B-B14F-4D97-AF65-F5344CB8AC3E}">
        <p14:creationId xmlns:p14="http://schemas.microsoft.com/office/powerpoint/2010/main" val="408679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to="" calcmode="lin" valueType="num">
                                      <p:cBhvr>
                                        <p:cTn id="15" dur="1" fill="hold"/>
                                        <p:tgtEl>
                                          <p:spTgt spid="3">
                                            <p:bg/>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to="" calcmode="lin" valueType="num">
                                      <p:cBhvr>
                                        <p:cTn id="20" dur="1" fill="hold"/>
                                        <p:tgtEl>
                                          <p:spTgt spid="3">
                                            <p:txEl>
                                              <p:pRg st="0" end="0"/>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to="" calcmode="lin" valueType="num">
                                      <p:cBhvr>
                                        <p:cTn id="25" dur="1" fill="hold"/>
                                        <p:tgtEl>
                                          <p:spTgt spid="3">
                                            <p:txEl>
                                              <p:pRg st="1" end="1"/>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to="" calcmode="lin" valueType="num">
                                      <p:cBhvr>
                                        <p:cTn id="30" dur="1" fill="hold"/>
                                        <p:tgtEl>
                                          <p:spTgt spid="3">
                                            <p:txEl>
                                              <p:pRg st="3" end="3"/>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to="" calcmode="lin" valueType="num">
                                      <p:cBhvr>
                                        <p:cTn id="35"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ES" b="1" dirty="0" smtClean="0">
                <a:solidFill>
                  <a:schemeClr val="bg1"/>
                </a:solidFill>
              </a:rPr>
              <a:t>¿Los abandonaría Dios en este momento de crisis?</a:t>
            </a:r>
            <a:endParaRPr lang="es-ES" b="1" dirty="0">
              <a:solidFill>
                <a:schemeClr val="bg1"/>
              </a:solidFill>
            </a:endParaRPr>
          </a:p>
        </p:txBody>
      </p:sp>
      <p:sp>
        <p:nvSpPr>
          <p:cNvPr id="3" name="2 Marcador de contenido"/>
          <p:cNvSpPr>
            <a:spLocks noGrp="1"/>
          </p:cNvSpPr>
          <p:nvPr>
            <p:ph idx="1"/>
          </p:nvPr>
        </p:nvSpPr>
        <p:spPr>
          <a:xfrm>
            <a:off x="609600" y="1600200"/>
            <a:ext cx="5846440" cy="4781128"/>
          </a:xfrm>
          <a:solidFill>
            <a:srgbClr val="0070C0"/>
          </a:solidFill>
        </p:spPr>
        <p:txBody>
          <a:bodyPr>
            <a:normAutofit/>
          </a:bodyPr>
          <a:lstStyle/>
          <a:p>
            <a:endParaRPr lang="es-ES" dirty="0" smtClean="0"/>
          </a:p>
          <a:p>
            <a:pPr algn="ctr"/>
            <a:r>
              <a:rPr lang="es-ES" sz="4400" dirty="0"/>
              <a:t>El Señor había dicho: </a:t>
            </a:r>
          </a:p>
          <a:p>
            <a:r>
              <a:rPr lang="es-ES" sz="4400" b="1" dirty="0">
                <a:solidFill>
                  <a:srgbClr val="FFFF00"/>
                </a:solidFill>
              </a:rPr>
              <a:t>“Yo estoy con vosotros todos los días, hasta el fin del mundo”</a:t>
            </a:r>
            <a:r>
              <a:rPr lang="es-ES" sz="4400" dirty="0"/>
              <a:t> </a:t>
            </a:r>
            <a:endParaRPr lang="es-ES" sz="4400" dirty="0" smtClean="0"/>
          </a:p>
          <a:p>
            <a:r>
              <a:rPr lang="es-ES" sz="4400" dirty="0" smtClean="0"/>
              <a:t>(</a:t>
            </a:r>
            <a:r>
              <a:rPr lang="es-ES" sz="4400" dirty="0"/>
              <a:t>Mateo 28:20</a:t>
            </a:r>
            <a:r>
              <a:rPr lang="es-ES" sz="4400" dirty="0" smtClean="0"/>
              <a:t>).</a:t>
            </a:r>
            <a:endParaRPr lang="es-ES" sz="4400" dirty="0"/>
          </a:p>
        </p:txBody>
      </p:sp>
      <p:pic>
        <p:nvPicPr>
          <p:cNvPr id="77826" name="Picture 2" descr="http://t0.gstatic.com/images?q=tbn:LfKMSa0_HpsTHM:http://cristoeternovencedor.com/miraqueestoyalapuertaxh9.gif">
            <a:hlinkClick r:id="rId2"/>
          </p:cNvPr>
          <p:cNvPicPr>
            <a:picLocks noChangeAspect="1" noChangeArrowheads="1"/>
          </p:cNvPicPr>
          <p:nvPr/>
        </p:nvPicPr>
        <p:blipFill>
          <a:blip r:embed="rId3" cstate="print"/>
          <a:srcRect/>
          <a:stretch>
            <a:fillRect/>
          </a:stretch>
        </p:blipFill>
        <p:spPr bwMode="auto">
          <a:xfrm>
            <a:off x="7207624" y="1600200"/>
            <a:ext cx="4227929" cy="3528392"/>
          </a:xfrm>
          <a:prstGeom prst="rect">
            <a:avLst/>
          </a:prstGeom>
          <a:noFill/>
        </p:spPr>
      </p:pic>
      <p:sp>
        <p:nvSpPr>
          <p:cNvPr id="5" name="4 Terminador"/>
          <p:cNvSpPr/>
          <p:nvPr/>
        </p:nvSpPr>
        <p:spPr>
          <a:xfrm>
            <a:off x="6456040" y="5311154"/>
            <a:ext cx="5126360" cy="1214190"/>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solidFill>
                  <a:prstClr val="white"/>
                </a:solidFill>
                <a:latin typeface="Calibri"/>
              </a:rPr>
              <a:t>“Cuando Él dice algo, lo realiza. Cuando promete algo, lo cumple”</a:t>
            </a:r>
            <a:r>
              <a:rPr lang="es-ES" sz="2400" dirty="0">
                <a:solidFill>
                  <a:prstClr val="white"/>
                </a:solidFill>
                <a:latin typeface="Calibri"/>
              </a:rPr>
              <a:t> </a:t>
            </a:r>
            <a:r>
              <a:rPr lang="es-ES" sz="2400" dirty="0">
                <a:solidFill>
                  <a:prstClr val="black"/>
                </a:solidFill>
                <a:latin typeface="Calibri"/>
              </a:rPr>
              <a:t>(Números 23:19)</a:t>
            </a:r>
          </a:p>
        </p:txBody>
      </p:sp>
    </p:spTree>
    <p:extLst>
      <p:ext uri="{BB962C8B-B14F-4D97-AF65-F5344CB8AC3E}">
        <p14:creationId xmlns:p14="http://schemas.microsoft.com/office/powerpoint/2010/main" val="30476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77826"/>
                                        </p:tgtEl>
                                        <p:attrNameLst>
                                          <p:attrName>style.visibility</p:attrName>
                                        </p:attrNameLst>
                                      </p:cBhvr>
                                      <p:to>
                                        <p:strVal val="visible"/>
                                      </p:to>
                                    </p:set>
                                    <p:animEffect transition="in" filter="diamond(in)">
                                      <p:cBhvr>
                                        <p:cTn id="12" dur="2000"/>
                                        <p:tgtEl>
                                          <p:spTgt spid="77826"/>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to="" calcmode="lin" valueType="num">
                                      <p:cBhvr>
                                        <p:cTn id="3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rmAutofit fontScale="90000"/>
          </a:bodyPr>
          <a:lstStyle/>
          <a:p>
            <a:r>
              <a:rPr lang="es-ES" b="1" i="1" dirty="0" smtClean="0"/>
              <a:t>¿De qué forma fueron librados Mardoqueo y los demás Judíos?</a:t>
            </a:r>
            <a:endParaRPr lang="es-ES" b="1" i="1" dirty="0"/>
          </a:p>
        </p:txBody>
      </p:sp>
      <p:sp>
        <p:nvSpPr>
          <p:cNvPr id="3" name="2 Marcador de contenido"/>
          <p:cNvSpPr>
            <a:spLocks noGrp="1"/>
          </p:cNvSpPr>
          <p:nvPr>
            <p:ph idx="1"/>
          </p:nvPr>
        </p:nvSpPr>
        <p:spPr>
          <a:xfrm>
            <a:off x="609599" y="1600201"/>
            <a:ext cx="6311153" cy="4525963"/>
          </a:xfrm>
          <a:solidFill>
            <a:srgbClr val="FFC000"/>
          </a:solidFill>
        </p:spPr>
        <p:txBody>
          <a:bodyPr>
            <a:normAutofit fontScale="92500" lnSpcReduction="10000"/>
          </a:bodyPr>
          <a:lstStyle/>
          <a:p>
            <a:pPr algn="ctr">
              <a:buNone/>
            </a:pPr>
            <a:r>
              <a:rPr lang="es-ES" dirty="0" smtClean="0"/>
              <a:t>      Entonces Harbona, uno de los eunucos dijo al rey: </a:t>
            </a:r>
            <a:r>
              <a:rPr lang="es-ES" b="1" dirty="0" smtClean="0"/>
              <a:t>“En casa de Amán hay una horca de (23 mts) de altura, que Amán ha preparado para Mardoqueo”. </a:t>
            </a:r>
          </a:p>
          <a:p>
            <a:endParaRPr lang="es-ES" dirty="0" smtClean="0"/>
          </a:p>
          <a:p>
            <a:pPr algn="ctr">
              <a:buNone/>
            </a:pPr>
            <a:r>
              <a:rPr lang="es-ES" dirty="0" smtClean="0"/>
              <a:t>      Entonces el rey ordenó: </a:t>
            </a:r>
            <a:r>
              <a:rPr lang="es-ES" b="1" dirty="0" smtClean="0"/>
              <a:t>“Colgadlo en ella”</a:t>
            </a:r>
            <a:r>
              <a:rPr lang="es-ES" dirty="0" smtClean="0"/>
              <a:t>. Así colgaron a Amán en la horca que él había preparado para </a:t>
            </a:r>
            <a:r>
              <a:rPr lang="es-ES" b="1" dirty="0" smtClean="0"/>
              <a:t>Mardoqueo </a:t>
            </a:r>
            <a:r>
              <a:rPr lang="es-ES" dirty="0" smtClean="0"/>
              <a:t>(Ester 7:9-10). </a:t>
            </a:r>
            <a:endParaRPr lang="es-ES" dirty="0"/>
          </a:p>
        </p:txBody>
      </p:sp>
      <p:pic>
        <p:nvPicPr>
          <p:cNvPr id="76802" name="Picture 2" descr="http://t2.gstatic.com/images?q=tbn:m1AKhcj1_5SntM:http://lh5.ggpht.com/_Hj5HHXu1JVc/TABGnHeYIcI/AAAAAAAAH1Q/TMFq2gIQA0U/5330d1225812991-extremadura-gasta-300-000-euros-en-el-despacho-de-ibarra-20061226190303-horca%255B1%255D%255B5%255D.jpg%3Fimgmax%3D800">
            <a:hlinkClick r:id="rId2"/>
          </p:cNvPr>
          <p:cNvPicPr>
            <a:picLocks noChangeAspect="1" noChangeArrowheads="1"/>
          </p:cNvPicPr>
          <p:nvPr/>
        </p:nvPicPr>
        <p:blipFill>
          <a:blip r:embed="rId3" cstate="print"/>
          <a:srcRect/>
          <a:stretch>
            <a:fillRect/>
          </a:stretch>
        </p:blipFill>
        <p:spPr bwMode="auto">
          <a:xfrm>
            <a:off x="8630072" y="1417638"/>
            <a:ext cx="2952328" cy="2745686"/>
          </a:xfrm>
          <a:prstGeom prst="rect">
            <a:avLst/>
          </a:prstGeom>
          <a:noFill/>
        </p:spPr>
      </p:pic>
      <p:sp>
        <p:nvSpPr>
          <p:cNvPr id="5" name="4 Terminador"/>
          <p:cNvSpPr/>
          <p:nvPr/>
        </p:nvSpPr>
        <p:spPr>
          <a:xfrm>
            <a:off x="7117976" y="4163324"/>
            <a:ext cx="5074023" cy="2362020"/>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prstClr val="white"/>
                </a:solidFill>
                <a:latin typeface="Calibri"/>
              </a:rPr>
              <a:t>Así se cumplíoslo que Jesús había dicho: </a:t>
            </a:r>
            <a:r>
              <a:rPr lang="es-ES" sz="2400" b="1" dirty="0">
                <a:solidFill>
                  <a:prstClr val="white"/>
                </a:solidFill>
                <a:latin typeface="Calibri"/>
              </a:rPr>
              <a:t>“Con el juicio con que juzgáis, seréis juzgados, y con la medida con que </a:t>
            </a:r>
            <a:br>
              <a:rPr lang="es-ES" sz="2400" b="1" dirty="0">
                <a:solidFill>
                  <a:prstClr val="white"/>
                </a:solidFill>
                <a:latin typeface="Calibri"/>
              </a:rPr>
            </a:br>
            <a:r>
              <a:rPr lang="es-ES" sz="2400" b="1" dirty="0">
                <a:solidFill>
                  <a:prstClr val="white"/>
                </a:solidFill>
                <a:latin typeface="Calibri"/>
              </a:rPr>
              <a:t>medís, os será medido.”</a:t>
            </a:r>
            <a:r>
              <a:rPr lang="es-ES" sz="2400" dirty="0">
                <a:solidFill>
                  <a:prstClr val="white"/>
                </a:solidFill>
                <a:latin typeface="Calibri"/>
              </a:rPr>
              <a:t> </a:t>
            </a:r>
            <a:r>
              <a:rPr lang="es-ES" sz="2400" dirty="0">
                <a:solidFill>
                  <a:prstClr val="black"/>
                </a:solidFill>
                <a:latin typeface="Calibri"/>
              </a:rPr>
              <a:t>Lucas 6:37-38.</a:t>
            </a:r>
          </a:p>
        </p:txBody>
      </p:sp>
    </p:spTree>
    <p:extLst>
      <p:ext uri="{BB962C8B-B14F-4D97-AF65-F5344CB8AC3E}">
        <p14:creationId xmlns:p14="http://schemas.microsoft.com/office/powerpoint/2010/main" val="218741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6802"/>
                                        </p:tgtEl>
                                        <p:attrNameLst>
                                          <p:attrName>style.visibility</p:attrName>
                                        </p:attrNameLst>
                                      </p:cBhvr>
                                      <p:to>
                                        <p:strVal val="visible"/>
                                      </p:to>
                                    </p:set>
                                    <p:anim to="" calcmode="lin" valueType="num">
                                      <p:cBhvr>
                                        <p:cTn id="12" dur="1" fill="hold"/>
                                        <p:tgtEl>
                                          <p:spTgt spid="7680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to="" calcmode="lin" valueType="num">
                                      <p:cBhvr>
                                        <p:cTn id="3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76518" y="476672"/>
            <a:ext cx="11510682" cy="6048672"/>
          </a:xfrm>
          <a:solidFill>
            <a:srgbClr val="FFFF00"/>
          </a:solidFill>
        </p:spPr>
        <p:txBody>
          <a:bodyPr>
            <a:normAutofit lnSpcReduction="10000"/>
          </a:bodyPr>
          <a:lstStyle/>
          <a:p>
            <a:pPr>
              <a:buNone/>
            </a:pPr>
            <a:r>
              <a:rPr lang="es-ES" sz="2800" dirty="0"/>
              <a:t>     El mismo día, el rey Asuero dio a la reina Ester la </a:t>
            </a:r>
            <a:r>
              <a:rPr lang="es-ES" sz="2800" dirty="0">
                <a:solidFill>
                  <a:srgbClr val="FF0000"/>
                </a:solidFill>
              </a:rPr>
              <a:t>casa de Amán</a:t>
            </a:r>
            <a:r>
              <a:rPr lang="es-ES" sz="2800" dirty="0"/>
              <a:t>, enemigo de los Judíos. </a:t>
            </a:r>
          </a:p>
          <a:p>
            <a:endParaRPr lang="es-ES" sz="2800" dirty="0"/>
          </a:p>
          <a:p>
            <a:pPr algn="ctr">
              <a:buNone/>
            </a:pPr>
            <a:r>
              <a:rPr lang="es-ES" sz="2800" dirty="0"/>
              <a:t>  El rey se quitó su anillo que había retirado de amán, y lo dio a </a:t>
            </a:r>
            <a:r>
              <a:rPr lang="es-ES" sz="2800" dirty="0">
                <a:solidFill>
                  <a:srgbClr val="FF0000"/>
                </a:solidFill>
              </a:rPr>
              <a:t>Mardoqueo</a:t>
            </a:r>
            <a:r>
              <a:rPr lang="es-ES" sz="2800" dirty="0"/>
              <a:t>… Y Ester puso a Mardoqueo sobre la </a:t>
            </a:r>
            <a:r>
              <a:rPr lang="es-ES" sz="2800" dirty="0">
                <a:solidFill>
                  <a:srgbClr val="FF0000"/>
                </a:solidFill>
              </a:rPr>
              <a:t>casa de Amán</a:t>
            </a:r>
            <a:r>
              <a:rPr lang="es-ES" sz="2800" dirty="0"/>
              <a:t> (Cap.8:1-2).</a:t>
            </a:r>
          </a:p>
          <a:p>
            <a:pPr algn="ctr"/>
            <a:endParaRPr lang="es-ES" sz="2800" dirty="0"/>
          </a:p>
          <a:p>
            <a:pPr algn="ctr">
              <a:buNone/>
            </a:pPr>
            <a:r>
              <a:rPr lang="es-ES" b="1" u="sng" dirty="0">
                <a:solidFill>
                  <a:srgbClr val="FF0000"/>
                </a:solidFill>
              </a:rPr>
              <a:t>En un solo día pasó lo siguiente.</a:t>
            </a:r>
          </a:p>
          <a:p>
            <a:pPr>
              <a:buNone/>
            </a:pPr>
            <a:r>
              <a:rPr lang="es-ES" sz="2800" b="1" dirty="0">
                <a:solidFill>
                  <a:srgbClr val="FF0000"/>
                </a:solidFill>
              </a:rPr>
              <a:t>1)</a:t>
            </a:r>
            <a:r>
              <a:rPr lang="es-ES" sz="2800" dirty="0"/>
              <a:t>  Amán fue ahorcado en la horaca que era para Mardoqueo.</a:t>
            </a:r>
          </a:p>
          <a:p>
            <a:pPr>
              <a:buNone/>
            </a:pPr>
            <a:r>
              <a:rPr lang="es-ES" sz="2800" b="1" dirty="0">
                <a:solidFill>
                  <a:srgbClr val="FF0000"/>
                </a:solidFill>
              </a:rPr>
              <a:t>2)</a:t>
            </a:r>
            <a:r>
              <a:rPr lang="es-ES" sz="2800" dirty="0"/>
              <a:t>  La casa de Amán poso a manos de Mardoqueo.</a:t>
            </a:r>
          </a:p>
          <a:p>
            <a:pPr>
              <a:buNone/>
            </a:pPr>
            <a:r>
              <a:rPr lang="es-ES" sz="2800" b="1" dirty="0">
                <a:solidFill>
                  <a:srgbClr val="FF0000"/>
                </a:solidFill>
              </a:rPr>
              <a:t>3)</a:t>
            </a:r>
            <a:r>
              <a:rPr lang="es-ES" sz="2800" dirty="0"/>
              <a:t>  El anillo que tenía Amán paso a manos de Mardoqueo.</a:t>
            </a:r>
          </a:p>
          <a:p>
            <a:pPr>
              <a:buNone/>
            </a:pPr>
            <a:r>
              <a:rPr lang="es-ES" sz="2800" b="1" dirty="0">
                <a:solidFill>
                  <a:srgbClr val="FF0000"/>
                </a:solidFill>
              </a:rPr>
              <a:t>4)</a:t>
            </a:r>
            <a:r>
              <a:rPr lang="es-ES" sz="2800" dirty="0"/>
              <a:t>  Mardoqueo pasó a ocupar el cargo de Amán.</a:t>
            </a:r>
          </a:p>
          <a:p>
            <a:pPr>
              <a:buNone/>
            </a:pPr>
            <a:r>
              <a:rPr lang="es-ES" sz="2800" b="1" dirty="0">
                <a:solidFill>
                  <a:srgbClr val="FF0000"/>
                </a:solidFill>
              </a:rPr>
              <a:t>5)</a:t>
            </a:r>
            <a:r>
              <a:rPr lang="es-ES" sz="2800" dirty="0"/>
              <a:t>  Mardoqueo dictó el decreto para que los Judíos se  defendieran de los que quisieran matarlos.</a:t>
            </a:r>
          </a:p>
          <a:p>
            <a:pPr algn="ctr"/>
            <a:endParaRPr lang="es-ES" sz="2400" dirty="0"/>
          </a:p>
          <a:p>
            <a:pPr algn="ctr"/>
            <a:endParaRPr lang="es-ES" sz="2400" dirty="0"/>
          </a:p>
          <a:p>
            <a:pPr>
              <a:buNone/>
            </a:pPr>
            <a:endParaRPr lang="es-ES" sz="2400" dirty="0"/>
          </a:p>
          <a:p>
            <a:endParaRPr lang="es-ES" sz="2400" dirty="0"/>
          </a:p>
        </p:txBody>
      </p:sp>
    </p:spTree>
    <p:extLst>
      <p:ext uri="{BB962C8B-B14F-4D97-AF65-F5344CB8AC3E}">
        <p14:creationId xmlns:p14="http://schemas.microsoft.com/office/powerpoint/2010/main" val="268758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to="" calcmode="lin" valueType="num">
                                      <p:cBhvr>
                                        <p:cTn id="37" dur="1" fill="hold"/>
                                        <p:tgtEl>
                                          <p:spTgt spid="3">
                                            <p:txEl>
                                              <p:pRg st="7" end="7"/>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to="" calcmode="lin" valueType="num">
                                      <p:cBhvr>
                                        <p:cTn id="42" dur="1" fill="hold"/>
                                        <p:tgtEl>
                                          <p:spTgt spid="3">
                                            <p:txEl>
                                              <p:pRg st="8" end="8"/>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to="" calcmode="lin" valueType="num">
                                      <p:cBhvr>
                                        <p:cTn id="47" dur="1" fill="hold"/>
                                        <p:tgtEl>
                                          <p:spTgt spid="3">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4" name="3 Pergamino vertical"/>
          <p:cNvSpPr/>
          <p:nvPr/>
        </p:nvSpPr>
        <p:spPr>
          <a:xfrm>
            <a:off x="286871" y="764704"/>
            <a:ext cx="11474823" cy="5400600"/>
          </a:xfrm>
          <a:prstGeom prst="verticalScroll">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000" dirty="0">
                <a:solidFill>
                  <a:prstClr val="white"/>
                </a:solidFill>
                <a:latin typeface="Calibri"/>
              </a:rPr>
              <a:t>El mismo proceso que realizó Amán para aniquilar a los Judíos, por el delito de </a:t>
            </a:r>
            <a:r>
              <a:rPr lang="es-ES" sz="4000" b="1" dirty="0">
                <a:solidFill>
                  <a:srgbClr val="FF0000"/>
                </a:solidFill>
                <a:latin typeface="Calibri"/>
              </a:rPr>
              <a:t>obedecer los Mandamientos de Dios</a:t>
            </a:r>
            <a:r>
              <a:rPr lang="es-ES" sz="4000" dirty="0">
                <a:solidFill>
                  <a:prstClr val="white"/>
                </a:solidFill>
                <a:latin typeface="Calibri"/>
              </a:rPr>
              <a:t>, fue realizado por Mardoqueo, pero esta vez a la inversa, no para </a:t>
            </a:r>
            <a:r>
              <a:rPr lang="es-ES" sz="4000" dirty="0">
                <a:solidFill>
                  <a:srgbClr val="FF0000"/>
                </a:solidFill>
                <a:latin typeface="Calibri"/>
              </a:rPr>
              <a:t>matar</a:t>
            </a:r>
            <a:r>
              <a:rPr lang="es-ES" sz="4000" dirty="0">
                <a:solidFill>
                  <a:prstClr val="white"/>
                </a:solidFill>
                <a:latin typeface="Calibri"/>
              </a:rPr>
              <a:t> sino para que se </a:t>
            </a:r>
            <a:r>
              <a:rPr lang="es-ES" sz="4000" dirty="0">
                <a:solidFill>
                  <a:srgbClr val="FF0000"/>
                </a:solidFill>
                <a:latin typeface="Calibri"/>
              </a:rPr>
              <a:t>defendieran</a:t>
            </a:r>
            <a:r>
              <a:rPr lang="es-ES" sz="4000" dirty="0">
                <a:solidFill>
                  <a:prstClr val="white"/>
                </a:solidFill>
                <a:latin typeface="Calibri"/>
              </a:rPr>
              <a:t>. </a:t>
            </a:r>
            <a:endParaRPr lang="es-ES" sz="4000" dirty="0" smtClean="0">
              <a:solidFill>
                <a:prstClr val="white"/>
              </a:solidFill>
              <a:latin typeface="Calibri"/>
            </a:endParaRPr>
          </a:p>
          <a:p>
            <a:pPr algn="ctr"/>
            <a:r>
              <a:rPr lang="es-ES" sz="4000" dirty="0" smtClean="0">
                <a:solidFill>
                  <a:prstClr val="black"/>
                </a:solidFill>
                <a:latin typeface="Calibri"/>
              </a:rPr>
              <a:t>Léase </a:t>
            </a:r>
            <a:r>
              <a:rPr lang="es-ES" sz="4000" dirty="0">
                <a:solidFill>
                  <a:prstClr val="black"/>
                </a:solidFill>
                <a:latin typeface="Calibri"/>
              </a:rPr>
              <a:t>Ester 8:3-17</a:t>
            </a:r>
            <a:r>
              <a:rPr lang="es-ES" sz="4000" dirty="0" smtClean="0">
                <a:solidFill>
                  <a:prstClr val="black"/>
                </a:solidFill>
                <a:latin typeface="Calibri"/>
              </a:rPr>
              <a:t>).</a:t>
            </a:r>
            <a:endParaRPr lang="es-ES" sz="4000" dirty="0">
              <a:solidFill>
                <a:prstClr val="black"/>
              </a:solidFill>
              <a:latin typeface="Calibri"/>
            </a:endParaRPr>
          </a:p>
        </p:txBody>
      </p:sp>
    </p:spTree>
    <p:extLst>
      <p:ext uri="{BB962C8B-B14F-4D97-AF65-F5344CB8AC3E}">
        <p14:creationId xmlns:p14="http://schemas.microsoft.com/office/powerpoint/2010/main" val="3796116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4800" y="404664"/>
            <a:ext cx="6007224" cy="5976664"/>
          </a:xfrm>
          <a:solidFill>
            <a:srgbClr val="00B0F0"/>
          </a:solidFill>
        </p:spPr>
        <p:txBody>
          <a:bodyPr>
            <a:normAutofit fontScale="92500"/>
          </a:bodyPr>
          <a:lstStyle/>
          <a:p>
            <a:pPr algn="ctr"/>
            <a:r>
              <a:rPr lang="es-ES" dirty="0" smtClean="0"/>
              <a:t>Estos ejemplos que nos muestra la Escritura, de que manera el pueblo de Dios ha sido perseguido en el pasado, pero los fieles han salido </a:t>
            </a:r>
            <a:r>
              <a:rPr lang="es-ES" b="1" dirty="0" smtClean="0">
                <a:solidFill>
                  <a:srgbClr val="FFFF00"/>
                </a:solidFill>
              </a:rPr>
              <a:t>victoriosos</a:t>
            </a:r>
            <a:r>
              <a:rPr lang="es-ES" dirty="0" smtClean="0"/>
              <a:t>, y que lo mismo sucederá en el futuro.</a:t>
            </a:r>
          </a:p>
          <a:p>
            <a:pPr algn="ctr"/>
            <a:r>
              <a:rPr lang="es-ES" dirty="0" smtClean="0"/>
              <a:t> Los eventos actuales nos dicen que ya se están dando los pasos del </a:t>
            </a:r>
            <a:r>
              <a:rPr lang="es-ES" b="1" dirty="0" smtClean="0">
                <a:solidFill>
                  <a:srgbClr val="FFFF00"/>
                </a:solidFill>
              </a:rPr>
              <a:t>ecumenismo entre Roma y los Estados Unidos, y otras iglesias</a:t>
            </a:r>
            <a:r>
              <a:rPr lang="es-ES" dirty="0" smtClean="0"/>
              <a:t>, para el cumplimiento de la imposición de la ley </a:t>
            </a:r>
            <a:r>
              <a:rPr lang="es-ES" b="1" dirty="0" smtClean="0">
                <a:solidFill>
                  <a:srgbClr val="FFFF00"/>
                </a:solidFill>
              </a:rPr>
              <a:t>dominical. </a:t>
            </a:r>
            <a:endParaRPr lang="es-ES" b="1" dirty="0">
              <a:solidFill>
                <a:srgbClr val="FFFF00"/>
              </a:solidFill>
            </a:endParaRPr>
          </a:p>
        </p:txBody>
      </p:sp>
      <p:pic>
        <p:nvPicPr>
          <p:cNvPr id="4" name="Picture 2" descr="http://t0.gstatic.com/images?q=tbn:NLd0ZZfs42Q1WM:http://cristovuelve.net/Imagen/TemaSello.jpg">
            <a:hlinkClick r:id="rId2"/>
          </p:cNvPr>
          <p:cNvPicPr>
            <a:picLocks noChangeAspect="1" noChangeArrowheads="1"/>
          </p:cNvPicPr>
          <p:nvPr/>
        </p:nvPicPr>
        <p:blipFill>
          <a:blip r:embed="rId3" cstate="print"/>
          <a:srcRect/>
          <a:stretch>
            <a:fillRect/>
          </a:stretch>
        </p:blipFill>
        <p:spPr bwMode="auto">
          <a:xfrm>
            <a:off x="7676401" y="175919"/>
            <a:ext cx="3528392" cy="3217077"/>
          </a:xfrm>
          <a:prstGeom prst="rect">
            <a:avLst/>
          </a:prstGeom>
          <a:noFill/>
        </p:spPr>
      </p:pic>
      <p:sp>
        <p:nvSpPr>
          <p:cNvPr id="5" name="4 Rectángulo redondeado"/>
          <p:cNvSpPr/>
          <p:nvPr/>
        </p:nvSpPr>
        <p:spPr>
          <a:xfrm>
            <a:off x="6816080" y="3729318"/>
            <a:ext cx="4926596" cy="279602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a:solidFill>
                  <a:prstClr val="white"/>
                </a:solidFill>
                <a:latin typeface="Calibri"/>
              </a:rPr>
              <a:t>Solamente hay dos opciones, </a:t>
            </a:r>
            <a:r>
              <a:rPr lang="es-ES" sz="2400" b="1" u="sng" dirty="0">
                <a:solidFill>
                  <a:prstClr val="white"/>
                </a:solidFill>
                <a:latin typeface="Calibri"/>
              </a:rPr>
              <a:t>recibimos la marca de la bestia,</a:t>
            </a:r>
            <a:r>
              <a:rPr lang="es-ES" sz="2400" b="1" dirty="0">
                <a:solidFill>
                  <a:prstClr val="white"/>
                </a:solidFill>
                <a:latin typeface="Calibri"/>
              </a:rPr>
              <a:t> la obsebancia del domingo para perdiciòn; o el </a:t>
            </a:r>
            <a:r>
              <a:rPr lang="es-ES" sz="2400" b="1" u="sng" dirty="0">
                <a:solidFill>
                  <a:prstClr val="white"/>
                </a:solidFill>
                <a:latin typeface="Calibri"/>
              </a:rPr>
              <a:t>sello de Dios la observancia del séptimo dí</a:t>
            </a:r>
            <a:r>
              <a:rPr lang="es-ES" sz="2400" b="1" dirty="0">
                <a:solidFill>
                  <a:prstClr val="white"/>
                </a:solidFill>
                <a:latin typeface="Calibri"/>
              </a:rPr>
              <a:t>a, Sábado ordenado por Dios, para vida eterna.</a:t>
            </a:r>
          </a:p>
        </p:txBody>
      </p:sp>
    </p:spTree>
    <p:extLst>
      <p:ext uri="{BB962C8B-B14F-4D97-AF65-F5344CB8AC3E}">
        <p14:creationId xmlns:p14="http://schemas.microsoft.com/office/powerpoint/2010/main" val="13684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50000"/>
            </a:schemeClr>
          </a:solidFill>
        </p:spPr>
        <p:txBody>
          <a:bodyPr>
            <a:noAutofit/>
          </a:bodyPr>
          <a:lstStyle/>
          <a:p>
            <a:r>
              <a:rPr lang="es-ES" sz="4000" b="1" i="1" dirty="0">
                <a:solidFill>
                  <a:srgbClr val="FFFF00"/>
                </a:solidFill>
              </a:rPr>
              <a:t>¿Cuál es el urgente llamado que nos hace Dios en esta hora?</a:t>
            </a:r>
          </a:p>
        </p:txBody>
      </p:sp>
      <p:sp>
        <p:nvSpPr>
          <p:cNvPr id="3" name="2 Marcador de contenido"/>
          <p:cNvSpPr>
            <a:spLocks noGrp="1"/>
          </p:cNvSpPr>
          <p:nvPr>
            <p:ph idx="1"/>
          </p:nvPr>
        </p:nvSpPr>
        <p:spPr>
          <a:xfrm>
            <a:off x="430306" y="1600200"/>
            <a:ext cx="11152094" cy="4997152"/>
          </a:xfrm>
          <a:solidFill>
            <a:srgbClr val="00B0F0"/>
          </a:solidFill>
        </p:spPr>
        <p:txBody>
          <a:bodyPr>
            <a:normAutofit fontScale="92500" lnSpcReduction="20000"/>
          </a:bodyPr>
          <a:lstStyle/>
          <a:p>
            <a:pPr>
              <a:buNone/>
            </a:pPr>
            <a:r>
              <a:rPr lang="es-ES" sz="3600" b="1" dirty="0">
                <a:solidFill>
                  <a:srgbClr val="FF0000"/>
                </a:solidFill>
                <a:effectLst>
                  <a:outerShdw blurRad="38100" dist="38100" dir="2700000" algn="tl">
                    <a:srgbClr val="000000">
                      <a:alpha val="43137"/>
                    </a:srgbClr>
                  </a:outerShdw>
                </a:effectLst>
              </a:rPr>
              <a:t>Romanos 13:11-14.</a:t>
            </a:r>
          </a:p>
          <a:p>
            <a:pPr marL="0" indent="0">
              <a:buNone/>
            </a:pPr>
            <a:r>
              <a:rPr lang="es-ES" dirty="0" smtClean="0"/>
              <a:t>Y </a:t>
            </a:r>
            <a:r>
              <a:rPr lang="es-ES" b="1" dirty="0" smtClean="0">
                <a:solidFill>
                  <a:srgbClr val="FFFF00"/>
                </a:solidFill>
              </a:rPr>
              <a:t>haced esto</a:t>
            </a:r>
            <a:r>
              <a:rPr lang="es-ES" dirty="0" smtClean="0"/>
              <a:t> conociendo el </a:t>
            </a:r>
            <a:r>
              <a:rPr lang="es-ES" b="1" dirty="0" smtClean="0">
                <a:solidFill>
                  <a:srgbClr val="FFFF00"/>
                </a:solidFill>
              </a:rPr>
              <a:t>tiempo</a:t>
            </a:r>
            <a:r>
              <a:rPr lang="es-ES" dirty="0" smtClean="0"/>
              <a:t>, que ya es </a:t>
            </a:r>
            <a:r>
              <a:rPr lang="es-ES" b="1" dirty="0" smtClean="0">
                <a:solidFill>
                  <a:srgbClr val="FFFF00"/>
                </a:solidFill>
              </a:rPr>
              <a:t>hora</a:t>
            </a:r>
            <a:r>
              <a:rPr lang="es-ES" dirty="0" smtClean="0"/>
              <a:t> de </a:t>
            </a:r>
            <a:r>
              <a:rPr lang="es-ES" b="1" dirty="0" smtClean="0">
                <a:solidFill>
                  <a:srgbClr val="FFFF00"/>
                </a:solidFill>
              </a:rPr>
              <a:t>levantarnos del sueño;</a:t>
            </a:r>
            <a:r>
              <a:rPr lang="es-ES" dirty="0" smtClean="0"/>
              <a:t> pues ahora nuestra salvación está </a:t>
            </a:r>
            <a:r>
              <a:rPr lang="es-ES" b="1" dirty="0" smtClean="0">
                <a:solidFill>
                  <a:srgbClr val="FFFF00"/>
                </a:solidFill>
              </a:rPr>
              <a:t>más cerca</a:t>
            </a:r>
            <a:r>
              <a:rPr lang="es-ES" dirty="0" smtClean="0"/>
              <a:t> que cuando </a:t>
            </a:r>
            <a:r>
              <a:rPr lang="es-ES" b="1" dirty="0" smtClean="0">
                <a:solidFill>
                  <a:srgbClr val="FFFF00"/>
                </a:solidFill>
              </a:rPr>
              <a:t>creímos.</a:t>
            </a:r>
            <a:r>
              <a:rPr lang="es-ES" dirty="0" smtClean="0"/>
              <a:t> </a:t>
            </a:r>
          </a:p>
          <a:p>
            <a:endParaRPr lang="es-ES" dirty="0" smtClean="0"/>
          </a:p>
          <a:p>
            <a:r>
              <a:rPr lang="es-ES" dirty="0" smtClean="0"/>
              <a:t>12 La noche está muy </a:t>
            </a:r>
            <a:r>
              <a:rPr lang="es-ES" b="1" dirty="0" smtClean="0">
                <a:solidFill>
                  <a:srgbClr val="FFFF00"/>
                </a:solidFill>
              </a:rPr>
              <a:t>avanzada</a:t>
            </a:r>
            <a:r>
              <a:rPr lang="es-ES" dirty="0" smtClean="0"/>
              <a:t>. El día casi ha </a:t>
            </a:r>
            <a:r>
              <a:rPr lang="es-ES" b="1" dirty="0" smtClean="0">
                <a:solidFill>
                  <a:srgbClr val="FFFF00"/>
                </a:solidFill>
              </a:rPr>
              <a:t>llegado</a:t>
            </a:r>
            <a:r>
              <a:rPr lang="es-ES" dirty="0" smtClean="0"/>
              <a:t>. </a:t>
            </a:r>
            <a:r>
              <a:rPr lang="es-ES" b="1" dirty="0" smtClean="0">
                <a:solidFill>
                  <a:srgbClr val="FFFF00"/>
                </a:solidFill>
              </a:rPr>
              <a:t>Descachemos las obras de las tinieblas</a:t>
            </a:r>
            <a:r>
              <a:rPr lang="es-ES" dirty="0" smtClean="0"/>
              <a:t>, y </a:t>
            </a:r>
            <a:r>
              <a:rPr lang="es-ES" b="1" dirty="0" smtClean="0">
                <a:solidFill>
                  <a:srgbClr val="FFFF00"/>
                </a:solidFill>
              </a:rPr>
              <a:t>vistámonos  las armas de luz.</a:t>
            </a:r>
          </a:p>
          <a:p>
            <a:endParaRPr lang="es-ES" dirty="0" smtClean="0"/>
          </a:p>
          <a:p>
            <a:r>
              <a:rPr lang="es-ES" dirty="0" smtClean="0"/>
              <a:t>13 Andemos como de día,</a:t>
            </a:r>
            <a:r>
              <a:rPr lang="es-ES" b="1" dirty="0" smtClean="0">
                <a:solidFill>
                  <a:srgbClr val="FFFF00"/>
                </a:solidFill>
              </a:rPr>
              <a:t> honestamente</a:t>
            </a:r>
            <a:r>
              <a:rPr lang="es-ES" dirty="0" smtClean="0"/>
              <a:t>, no en </a:t>
            </a:r>
            <a:r>
              <a:rPr lang="es-ES" b="1" dirty="0" smtClean="0">
                <a:solidFill>
                  <a:srgbClr val="FFFF00"/>
                </a:solidFill>
              </a:rPr>
              <a:t>comilonas</a:t>
            </a:r>
            <a:r>
              <a:rPr lang="es-ES" dirty="0" smtClean="0"/>
              <a:t> y </a:t>
            </a:r>
            <a:r>
              <a:rPr lang="es-ES" b="1" dirty="0" smtClean="0">
                <a:solidFill>
                  <a:srgbClr val="FFFF00"/>
                </a:solidFill>
              </a:rPr>
              <a:t>borracheras,</a:t>
            </a:r>
            <a:r>
              <a:rPr lang="es-ES" dirty="0" smtClean="0"/>
              <a:t> no en </a:t>
            </a:r>
            <a:r>
              <a:rPr lang="es-ES" b="1" dirty="0" smtClean="0">
                <a:solidFill>
                  <a:srgbClr val="FFFF00"/>
                </a:solidFill>
              </a:rPr>
              <a:t>lujurias</a:t>
            </a:r>
            <a:r>
              <a:rPr lang="es-ES" dirty="0" smtClean="0"/>
              <a:t> y </a:t>
            </a:r>
            <a:r>
              <a:rPr lang="es-ES" b="1" dirty="0" smtClean="0">
                <a:solidFill>
                  <a:srgbClr val="FFFF00"/>
                </a:solidFill>
              </a:rPr>
              <a:t>desenfrenos</a:t>
            </a:r>
            <a:r>
              <a:rPr lang="es-ES" dirty="0" smtClean="0"/>
              <a:t>, no en </a:t>
            </a:r>
            <a:r>
              <a:rPr lang="es-ES" b="1" dirty="0" smtClean="0">
                <a:solidFill>
                  <a:srgbClr val="FFFF00"/>
                </a:solidFill>
              </a:rPr>
              <a:t>contiendas</a:t>
            </a:r>
            <a:r>
              <a:rPr lang="es-ES" dirty="0" smtClean="0"/>
              <a:t> y </a:t>
            </a:r>
            <a:r>
              <a:rPr lang="es-ES" b="1" dirty="0" smtClean="0">
                <a:solidFill>
                  <a:srgbClr val="FFFF00"/>
                </a:solidFill>
              </a:rPr>
              <a:t>envidias</a:t>
            </a:r>
            <a:r>
              <a:rPr lang="es-ES" dirty="0" smtClean="0"/>
              <a:t>,  14 sino </a:t>
            </a:r>
            <a:r>
              <a:rPr lang="es-ES" b="1" dirty="0" smtClean="0">
                <a:solidFill>
                  <a:srgbClr val="FFFF00"/>
                </a:solidFill>
              </a:rPr>
              <a:t>vestíos del Señor Jesucristo</a:t>
            </a:r>
            <a:r>
              <a:rPr lang="es-ES" dirty="0" smtClean="0"/>
              <a:t>, y no</a:t>
            </a:r>
            <a:r>
              <a:rPr lang="es-ES" b="1" u="sng" dirty="0" smtClean="0">
                <a:solidFill>
                  <a:srgbClr val="FFFF00"/>
                </a:solidFill>
              </a:rPr>
              <a:t> fomentéis</a:t>
            </a:r>
            <a:r>
              <a:rPr lang="es-ES" dirty="0" smtClean="0"/>
              <a:t> los </a:t>
            </a:r>
            <a:r>
              <a:rPr lang="es-ES" b="1" dirty="0" smtClean="0">
                <a:solidFill>
                  <a:srgbClr val="FFFF00"/>
                </a:solidFill>
              </a:rPr>
              <a:t>malos deseos de la carne.</a:t>
            </a:r>
            <a:endParaRPr lang="es-ES" b="1" dirty="0">
              <a:solidFill>
                <a:srgbClr val="FFFF00"/>
              </a:solidFill>
            </a:endParaRPr>
          </a:p>
        </p:txBody>
      </p:sp>
    </p:spTree>
    <p:extLst>
      <p:ext uri="{BB962C8B-B14F-4D97-AF65-F5344CB8AC3E}">
        <p14:creationId xmlns:p14="http://schemas.microsoft.com/office/powerpoint/2010/main" val="828070251"/>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4447" y="404665"/>
            <a:ext cx="11134165" cy="6049923"/>
          </a:xfrm>
          <a:solidFill>
            <a:srgbClr val="FFFF00"/>
          </a:solidFill>
          <a:scene3d>
            <a:camera prst="orthographicFront"/>
            <a:lightRig rig="threePt" dir="t"/>
          </a:scene3d>
          <a:sp3d>
            <a:bevelT prst="slope"/>
          </a:sp3d>
        </p:spPr>
        <p:txBody>
          <a:bodyPr/>
          <a:lstStyle/>
          <a:p>
            <a:pPr algn="ctr">
              <a:buNone/>
            </a:pPr>
            <a:r>
              <a:rPr lang="es-CO" dirty="0" smtClean="0"/>
              <a:t>    </a:t>
            </a:r>
            <a:r>
              <a:rPr lang="es-CO" dirty="0" smtClean="0"/>
              <a:t>Mi deseo y oración es que </a:t>
            </a:r>
            <a:r>
              <a:rPr lang="es-CO" dirty="0" smtClean="0"/>
              <a:t>este tema haya sido de bendición para su vida </a:t>
            </a:r>
            <a:r>
              <a:rPr lang="es-CO" dirty="0" smtClean="0"/>
              <a:t>espiritual</a:t>
            </a:r>
            <a:r>
              <a:rPr lang="es-CO" dirty="0" smtClean="0"/>
              <a:t>.</a:t>
            </a:r>
          </a:p>
          <a:p>
            <a:pPr algn="ctr">
              <a:buNone/>
            </a:pPr>
            <a:endParaRPr lang="es-CO" dirty="0"/>
          </a:p>
          <a:p>
            <a:pPr algn="ctr">
              <a:buNone/>
            </a:pPr>
            <a:r>
              <a:rPr lang="es-CO" dirty="0" smtClean="0"/>
              <a:t>No olvides querido hermano y amigo, prepárate, el regreso de Cristo está cerca, si ya entregaste tu corazón a Cristo, conságrate más a Él, y si todavía no lo has hecho, te invito que lo hagas hoy mismo, no hay tiempo que perder, el tiempo de gracia pronto se terminará para siempre. </a:t>
            </a:r>
          </a:p>
          <a:p>
            <a:pPr algn="ctr">
              <a:buNone/>
            </a:pPr>
            <a:endParaRPr lang="es-CO" dirty="0" smtClean="0"/>
          </a:p>
          <a:p>
            <a:pPr algn="ctr">
              <a:buNone/>
            </a:pPr>
            <a:r>
              <a:rPr lang="es-CO" dirty="0" smtClean="0"/>
              <a:t>Dios te bendiga. Y recuerda, Estaré orando por ti.</a:t>
            </a:r>
          </a:p>
          <a:p>
            <a:pPr algn="ctr">
              <a:buNone/>
            </a:pPr>
            <a:endParaRPr lang="es-CO" dirty="0"/>
          </a:p>
        </p:txBody>
      </p:sp>
    </p:spTree>
    <p:extLst>
      <p:ext uri="{BB962C8B-B14F-4D97-AF65-F5344CB8AC3E}">
        <p14:creationId xmlns:p14="http://schemas.microsoft.com/office/powerpoint/2010/main" val="423413130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TotalTime>
  <Words>7770</Words>
  <Application>Microsoft Office PowerPoint</Application>
  <PresentationFormat>Panorámica</PresentationFormat>
  <Paragraphs>472</Paragraphs>
  <Slides>101</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101</vt:i4>
      </vt:variant>
    </vt:vector>
  </HeadingPairs>
  <TitlesOfParts>
    <vt:vector size="107" baseType="lpstr">
      <vt:lpstr>Algerian</vt:lpstr>
      <vt:lpstr>Arial</vt:lpstr>
      <vt:lpstr>Arial Narrow</vt:lpstr>
      <vt:lpstr>Calibri</vt:lpstr>
      <vt:lpstr>Informal Roman</vt:lpstr>
      <vt:lpstr>1_Tema de Office</vt:lpstr>
      <vt:lpstr>Presentación de PowerPoint</vt:lpstr>
      <vt:lpstr>Presentación de PowerPoint</vt:lpstr>
      <vt:lpstr>¿Cuántas marcas existen según la Biblia?</vt:lpstr>
      <vt:lpstr>¿Qué es la marca?</vt:lpstr>
      <vt:lpstr>Presentación de PowerPoint</vt:lpstr>
      <vt:lpstr>Presentación de PowerPoint</vt:lpstr>
      <vt:lpstr>Presentación de PowerPoint</vt:lpstr>
      <vt:lpstr>Presentación de PowerPoint</vt:lpstr>
      <vt:lpstr> ¿Qué mandamiento del decálogo revela al verdadero Dios y Autor de la Ley? </vt:lpstr>
      <vt:lpstr>Presentación de PowerPoint</vt:lpstr>
      <vt:lpstr>  ¿Qué razón presenta Dios para que el Sábado sea una señal eterna entre Él y su pueblo? </vt:lpstr>
      <vt:lpstr> ¿De qué es señal la observancia del sábado?  </vt:lpstr>
      <vt:lpstr> Además de reconocer a Dios como Creador, ¿de qué más es señal el sábado?  </vt:lpstr>
      <vt:lpstr>Presentación de PowerPoint</vt:lpstr>
      <vt:lpstr>Presentación de PowerPoint</vt:lpstr>
      <vt:lpstr>Presentación de PowerPoint</vt:lpstr>
      <vt:lpstr>Contraste entre Daniel, hebreo, y Belsasar rey de los caldeos. </vt:lpstr>
      <vt:lpstr>Primero estudiemos cual fue la conducta de Daniel aunque estaba en medio de paganos</vt:lpstr>
      <vt:lpstr>Presentación de PowerPoint</vt:lpstr>
      <vt:lpstr>Presentación de PowerPoint</vt:lpstr>
      <vt:lpstr>¿Cuáles fueron los resultados</vt:lpstr>
      <vt:lpstr>Presentación de PowerPoint</vt:lpstr>
      <vt:lpstr>Leamos cual fue el proceder de Belsasar, a pesar del conocimiento que tenía del verdadero Dios.</vt:lpstr>
      <vt:lpstr>Presentación de PowerPoint</vt:lpstr>
      <vt:lpstr>Presentación de PowerPoint</vt:lpstr>
      <vt:lpstr>Presentación de PowerPoint</vt:lpstr>
      <vt:lpstr>Presentación de PowerPoint</vt:lpstr>
      <vt:lpstr>Presentación de PowerPoint</vt:lpstr>
      <vt:lpstr>Presentación de PowerPoint</vt:lpstr>
      <vt:lpstr>Consecuencias fatales que produjeron el rechazo de Dios</vt:lpstr>
      <vt:lpstr>Presentación de PowerPoint</vt:lpstr>
      <vt:lpstr>Presentación de PowerPoint</vt:lpstr>
      <vt:lpstr>Presentación de PowerPoint</vt:lpstr>
      <vt:lpstr>Presentación de PowerPoint</vt:lpstr>
      <vt:lpstr>¿Qué nos dice de Belsasar?</vt:lpstr>
      <vt:lpstr>Presentación de PowerPoint</vt:lpstr>
      <vt:lpstr>Presentación de PowerPoint</vt:lpstr>
      <vt:lpstr>¿Qué dos puntos son importantes, y deben ir de la mano, uno con el otro?</vt:lpstr>
      <vt:lpstr>Los dos puntos que menciona Jesús son:</vt:lpstr>
      <vt:lpstr>Presentación de PowerPoint</vt:lpstr>
      <vt:lpstr>¿Entonces qué sucede?</vt:lpstr>
      <vt:lpstr>¿De qué manera probo Dios al pueblo de Israel en el desierto cuando les faltó la comida?</vt:lpstr>
      <vt:lpstr>Presentación de PowerPoint</vt:lpstr>
      <vt:lpstr>Presentación de PowerPoint</vt:lpstr>
      <vt:lpstr>Presentación de PowerPoint</vt:lpstr>
      <vt:lpstr>Presentación de PowerPoint</vt:lpstr>
      <vt:lpstr>Presentación de PowerPoint</vt:lpstr>
      <vt:lpstr>Presentación de PowerPoint</vt:lpstr>
      <vt:lpstr>El texto dice: “Nadie salga de su lugar en el séptimo día”. </vt:lpstr>
      <vt:lpstr>Presentación de PowerPoint</vt:lpstr>
      <vt:lpstr>Presentación de PowerPoint</vt:lpstr>
      <vt:lpstr>¿Què hacía Pablo los sábados?</vt:lpstr>
      <vt:lpstr>¿Para qué es que prohíbe Dios que el hombre salga de su “estancia en el séptimo día”? </vt:lpstr>
      <vt:lpstr>¿Què respondieron los discípulos cuando se les prohibió predicar?</vt:lpstr>
      <vt:lpstr>Presentación de PowerPoint</vt:lpstr>
      <vt:lpstr>Presentación de PowerPoint</vt:lpstr>
      <vt:lpstr>El cumplimiento de estos eventos nos dice que Jesús ya viene</vt:lpstr>
      <vt:lpstr>¿Què es lo que fue? Lo mismo que será.</vt:lpstr>
      <vt:lpstr>Otra lección de lo que será, sucedió con Mardoqueo y el pueblo de Israel</vt:lpstr>
      <vt:lpstr>Presentación de PowerPoint</vt:lpstr>
      <vt:lpstr>Presentación de PowerPoint</vt:lpstr>
      <vt:lpstr>¿Quién era Mardoqueo?</vt:lpstr>
      <vt:lpstr>Presentación de PowerPoint</vt:lpstr>
      <vt:lpstr>Presentación de PowerPoint</vt:lpstr>
      <vt:lpstr>¿A qué se dedicaba Mardoqueo?</vt:lpstr>
      <vt:lpstr>Presentación de PowerPoint</vt:lpstr>
      <vt:lpstr>Presentación de PowerPoint</vt:lpstr>
      <vt:lpstr>¿Cual fue la reacción de Amán?</vt:lpstr>
      <vt:lpstr>¿Quién era Amán y porque actuaba en contra los Judíos?</vt:lpstr>
      <vt:lpstr> ¿Quiénes habían sido los amalecitas? </vt:lpstr>
      <vt:lpstr>Presentación de PowerPoint</vt:lpstr>
      <vt:lpstr>¿Por qué Mardoqueo no se arrodillaba ni se inclinaba ante Amán?</vt:lpstr>
      <vt:lpstr>¿Quién estaba utilizando a Amán para que le diera muerte al pueblo de Israel?</vt:lpstr>
      <vt:lpstr>¿Sobre la base de qué será juzgada la humanidad?</vt:lpstr>
      <vt:lpstr>Presentación de PowerPoint</vt:lpstr>
      <vt:lpstr>Presentación de PowerPoint</vt:lpstr>
      <vt:lpstr>Presentación de PowerPoint</vt:lpstr>
      <vt:lpstr>¿Cuál fue la reacción del rey ante la propuesta de Amán?</vt:lpstr>
      <vt:lpstr>Presentación de PowerPoint</vt:lpstr>
      <vt:lpstr>Presentación de PowerPoint</vt:lpstr>
      <vt:lpstr>Presentación de PowerPoint</vt:lpstr>
      <vt:lpstr>Miremos la relación entre lo que “fue” con lo que “será”</vt:lpstr>
      <vt:lpstr>Presentación de PowerPoint</vt:lpstr>
      <vt:lpstr>Presentación de PowerPoint</vt:lpstr>
      <vt:lpstr>Presentación de PowerPoint</vt:lpstr>
      <vt:lpstr>¿Què contenía la carta?</vt:lpstr>
      <vt:lpstr>Presentación de PowerPoint</vt:lpstr>
      <vt:lpstr>¿Cuál era el sistema de correo?</vt:lpstr>
      <vt:lpstr>Presentación de PowerPoint</vt:lpstr>
      <vt:lpstr>¿Cuál fue la actitud de los judíos ante semejante peligro?</vt:lpstr>
      <vt:lpstr>Presentación de PowerPoint</vt:lpstr>
      <vt:lpstr>Presentación de PowerPoint</vt:lpstr>
      <vt:lpstr>Un ejemplo de fe y obediencia inquebrantable</vt:lpstr>
      <vt:lpstr>¿Què trama Amán para acelerar la muerte de Mardoqueo?</vt:lpstr>
      <vt:lpstr>¿Los abandonaría Dios en este momento de crisis?</vt:lpstr>
      <vt:lpstr>¿De qué forma fueron librados Mardoqueo y los demás Judíos?</vt:lpstr>
      <vt:lpstr>Presentación de PowerPoint</vt:lpstr>
      <vt:lpstr>Presentación de PowerPoint</vt:lpstr>
      <vt:lpstr>Presentación de PowerPoint</vt:lpstr>
      <vt:lpstr>¿Cuál es el urgente llamado que nos hace Dios en esta hora?</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MARCA DE LA BESTIA</dc:title>
  <dc:creator>Usuario de Windows</dc:creator>
  <cp:lastModifiedBy>Usuario de Windows</cp:lastModifiedBy>
  <cp:revision>59</cp:revision>
  <dcterms:created xsi:type="dcterms:W3CDTF">2018-12-01T22:53:23Z</dcterms:created>
  <dcterms:modified xsi:type="dcterms:W3CDTF">2018-12-05T14:09:55Z</dcterms:modified>
</cp:coreProperties>
</file>